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75" r:id="rId3"/>
    <p:sldId id="257" r:id="rId4"/>
    <p:sldId id="305" r:id="rId5"/>
    <p:sldId id="306" r:id="rId6"/>
    <p:sldId id="307" r:id="rId7"/>
    <p:sldId id="258" r:id="rId8"/>
    <p:sldId id="259" r:id="rId9"/>
    <p:sldId id="260" r:id="rId10"/>
    <p:sldId id="309" r:id="rId11"/>
    <p:sldId id="310" r:id="rId12"/>
    <p:sldId id="265" r:id="rId13"/>
    <p:sldId id="266" r:id="rId14"/>
    <p:sldId id="270" r:id="rId15"/>
    <p:sldId id="311" r:id="rId16"/>
    <p:sldId id="312" r:id="rId17"/>
    <p:sldId id="313" r:id="rId18"/>
    <p:sldId id="271" r:id="rId19"/>
    <p:sldId id="272" r:id="rId20"/>
    <p:sldId id="314" r:id="rId21"/>
    <p:sldId id="315" r:id="rId22"/>
    <p:sldId id="316" r:id="rId23"/>
    <p:sldId id="317" r:id="rId24"/>
    <p:sldId id="318" r:id="rId25"/>
    <p:sldId id="319" r:id="rId26"/>
    <p:sldId id="321" r:id="rId27"/>
    <p:sldId id="320"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90BF6FB-A03A-40EA-81A5-8852606D47B3}">
          <p14:sldIdLst>
            <p14:sldId id="256"/>
            <p14:sldId id="275"/>
            <p14:sldId id="257"/>
            <p14:sldId id="305"/>
            <p14:sldId id="306"/>
            <p14:sldId id="307"/>
            <p14:sldId id="258"/>
            <p14:sldId id="259"/>
            <p14:sldId id="260"/>
            <p14:sldId id="309"/>
            <p14:sldId id="310"/>
            <p14:sldId id="265"/>
            <p14:sldId id="266"/>
            <p14:sldId id="270"/>
            <p14:sldId id="311"/>
            <p14:sldId id="312"/>
            <p14:sldId id="313"/>
            <p14:sldId id="271"/>
          </p14:sldIdLst>
        </p14:section>
        <p14:section name="Untitled Section" id="{D4AF3CC5-9C25-4281-8F34-968EA7A635E4}">
          <p14:sldIdLst>
            <p14:sldId id="272"/>
            <p14:sldId id="314"/>
            <p14:sldId id="315"/>
            <p14:sldId id="316"/>
            <p14:sldId id="317"/>
            <p14:sldId id="318"/>
            <p14:sldId id="319"/>
            <p14:sldId id="321"/>
            <p14:sldId id="32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A8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67" d="100"/>
          <a:sy n="67" d="100"/>
        </p:scale>
        <p:origin x="604" y="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38A3636-4462-45DC-BB00-FF6375F9F6C0}" type="datetimeFigureOut">
              <a:rPr lang="en-IN" smtClean="0"/>
              <a:t>22-09-2025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8F3EC4-EDD9-42C1-AC18-D944FC4FABDD}" type="slidenum">
              <a:rPr lang="en-IN" smtClean="0"/>
              <a:t>‹#›</a:t>
            </a:fld>
            <a:endParaRPr lang="en-IN"/>
          </a:p>
        </p:txBody>
      </p:sp>
    </p:spTree>
    <p:extLst>
      <p:ext uri="{BB962C8B-B14F-4D97-AF65-F5344CB8AC3E}">
        <p14:creationId xmlns:p14="http://schemas.microsoft.com/office/powerpoint/2010/main" val="2768482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8A3636-4462-45DC-BB00-FF6375F9F6C0}" type="datetimeFigureOut">
              <a:rPr lang="en-IN" smtClean="0"/>
              <a:t>22-09-2025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8F3EC4-EDD9-42C1-AC18-D944FC4FABDD}" type="slidenum">
              <a:rPr lang="en-IN" smtClean="0"/>
              <a:t>‹#›</a:t>
            </a:fld>
            <a:endParaRPr lang="en-IN"/>
          </a:p>
        </p:txBody>
      </p:sp>
    </p:spTree>
    <p:extLst>
      <p:ext uri="{BB962C8B-B14F-4D97-AF65-F5344CB8AC3E}">
        <p14:creationId xmlns:p14="http://schemas.microsoft.com/office/powerpoint/2010/main" val="3098556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8A3636-4462-45DC-BB00-FF6375F9F6C0}" type="datetimeFigureOut">
              <a:rPr lang="en-IN" smtClean="0"/>
              <a:t>22-09-2025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8F3EC4-EDD9-42C1-AC18-D944FC4FABDD}" type="slidenum">
              <a:rPr lang="en-IN" smtClean="0"/>
              <a:t>‹#›</a:t>
            </a:fld>
            <a:endParaRPr lang="en-IN"/>
          </a:p>
        </p:txBody>
      </p:sp>
    </p:spTree>
    <p:extLst>
      <p:ext uri="{BB962C8B-B14F-4D97-AF65-F5344CB8AC3E}">
        <p14:creationId xmlns:p14="http://schemas.microsoft.com/office/powerpoint/2010/main" val="1023697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8A3636-4462-45DC-BB00-FF6375F9F6C0}" type="datetimeFigureOut">
              <a:rPr lang="en-IN" smtClean="0"/>
              <a:t>22-09-2025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8F3EC4-EDD9-42C1-AC18-D944FC4FABDD}" type="slidenum">
              <a:rPr lang="en-IN" smtClean="0"/>
              <a:t>‹#›</a:t>
            </a:fld>
            <a:endParaRPr lang="en-IN"/>
          </a:p>
        </p:txBody>
      </p:sp>
    </p:spTree>
    <p:extLst>
      <p:ext uri="{BB962C8B-B14F-4D97-AF65-F5344CB8AC3E}">
        <p14:creationId xmlns:p14="http://schemas.microsoft.com/office/powerpoint/2010/main" val="3883346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8A3636-4462-45DC-BB00-FF6375F9F6C0}" type="datetimeFigureOut">
              <a:rPr lang="en-IN" smtClean="0"/>
              <a:t>22-09-2025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8F3EC4-EDD9-42C1-AC18-D944FC4FABDD}" type="slidenum">
              <a:rPr lang="en-IN" smtClean="0"/>
              <a:t>‹#›</a:t>
            </a:fld>
            <a:endParaRPr lang="en-IN"/>
          </a:p>
        </p:txBody>
      </p:sp>
    </p:spTree>
    <p:extLst>
      <p:ext uri="{BB962C8B-B14F-4D97-AF65-F5344CB8AC3E}">
        <p14:creationId xmlns:p14="http://schemas.microsoft.com/office/powerpoint/2010/main" val="5266644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8A3636-4462-45DC-BB00-FF6375F9F6C0}" type="datetimeFigureOut">
              <a:rPr lang="en-IN" smtClean="0"/>
              <a:t>22-09-2025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8F3EC4-EDD9-42C1-AC18-D944FC4FABDD}" type="slidenum">
              <a:rPr lang="en-IN" smtClean="0"/>
              <a:t>‹#›</a:t>
            </a:fld>
            <a:endParaRPr lang="en-IN"/>
          </a:p>
        </p:txBody>
      </p:sp>
    </p:spTree>
    <p:extLst>
      <p:ext uri="{BB962C8B-B14F-4D97-AF65-F5344CB8AC3E}">
        <p14:creationId xmlns:p14="http://schemas.microsoft.com/office/powerpoint/2010/main" val="1916558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8A3636-4462-45DC-BB00-FF6375F9F6C0}" type="datetimeFigureOut">
              <a:rPr lang="en-IN" smtClean="0"/>
              <a:t>22-09-2025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18F3EC4-EDD9-42C1-AC18-D944FC4FABDD}" type="slidenum">
              <a:rPr lang="en-IN" smtClean="0"/>
              <a:t>‹#›</a:t>
            </a:fld>
            <a:endParaRPr lang="en-IN"/>
          </a:p>
        </p:txBody>
      </p:sp>
    </p:spTree>
    <p:extLst>
      <p:ext uri="{BB962C8B-B14F-4D97-AF65-F5344CB8AC3E}">
        <p14:creationId xmlns:p14="http://schemas.microsoft.com/office/powerpoint/2010/main" val="15441286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8A3636-4462-45DC-BB00-FF6375F9F6C0}" type="datetimeFigureOut">
              <a:rPr lang="en-IN" smtClean="0"/>
              <a:t>22-09-2025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8F3EC4-EDD9-42C1-AC18-D944FC4FABDD}" type="slidenum">
              <a:rPr lang="en-IN" smtClean="0"/>
              <a:t>‹#›</a:t>
            </a:fld>
            <a:endParaRPr lang="en-IN"/>
          </a:p>
        </p:txBody>
      </p:sp>
    </p:spTree>
    <p:extLst>
      <p:ext uri="{BB962C8B-B14F-4D97-AF65-F5344CB8AC3E}">
        <p14:creationId xmlns:p14="http://schemas.microsoft.com/office/powerpoint/2010/main" val="15770117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8A3636-4462-45DC-BB00-FF6375F9F6C0}" type="datetimeFigureOut">
              <a:rPr lang="en-IN" smtClean="0"/>
              <a:t>22-09-2025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18F3EC4-EDD9-42C1-AC18-D944FC4FABDD}" type="slidenum">
              <a:rPr lang="en-IN" smtClean="0"/>
              <a:t>‹#›</a:t>
            </a:fld>
            <a:endParaRPr lang="en-IN"/>
          </a:p>
        </p:txBody>
      </p:sp>
    </p:spTree>
    <p:extLst>
      <p:ext uri="{BB962C8B-B14F-4D97-AF65-F5344CB8AC3E}">
        <p14:creationId xmlns:p14="http://schemas.microsoft.com/office/powerpoint/2010/main" val="373016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8A3636-4462-45DC-BB00-FF6375F9F6C0}" type="datetimeFigureOut">
              <a:rPr lang="en-IN" smtClean="0"/>
              <a:t>22-09-2025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8F3EC4-EDD9-42C1-AC18-D944FC4FABDD}" type="slidenum">
              <a:rPr lang="en-IN" smtClean="0"/>
              <a:t>‹#›</a:t>
            </a:fld>
            <a:endParaRPr lang="en-IN"/>
          </a:p>
        </p:txBody>
      </p:sp>
    </p:spTree>
    <p:extLst>
      <p:ext uri="{BB962C8B-B14F-4D97-AF65-F5344CB8AC3E}">
        <p14:creationId xmlns:p14="http://schemas.microsoft.com/office/powerpoint/2010/main" val="2688360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8A3636-4462-45DC-BB00-FF6375F9F6C0}" type="datetimeFigureOut">
              <a:rPr lang="en-IN" smtClean="0"/>
              <a:t>22-09-2025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8F3EC4-EDD9-42C1-AC18-D944FC4FABDD}" type="slidenum">
              <a:rPr lang="en-IN" smtClean="0"/>
              <a:t>‹#›</a:t>
            </a:fld>
            <a:endParaRPr lang="en-IN"/>
          </a:p>
        </p:txBody>
      </p:sp>
    </p:spTree>
    <p:extLst>
      <p:ext uri="{BB962C8B-B14F-4D97-AF65-F5344CB8AC3E}">
        <p14:creationId xmlns:p14="http://schemas.microsoft.com/office/powerpoint/2010/main" val="14353310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8A3636-4462-45DC-BB00-FF6375F9F6C0}" type="datetimeFigureOut">
              <a:rPr lang="en-IN" smtClean="0"/>
              <a:t>22-09-2025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8F3EC4-EDD9-42C1-AC18-D944FC4FABDD}" type="slidenum">
              <a:rPr lang="en-IN" smtClean="0"/>
              <a:t>‹#›</a:t>
            </a:fld>
            <a:endParaRPr lang="en-IN"/>
          </a:p>
        </p:txBody>
      </p:sp>
    </p:spTree>
    <p:extLst>
      <p:ext uri="{BB962C8B-B14F-4D97-AF65-F5344CB8AC3E}">
        <p14:creationId xmlns:p14="http://schemas.microsoft.com/office/powerpoint/2010/main" val="305301478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4.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KL University - Wikipedia">
            <a:extLst>
              <a:ext uri="{FF2B5EF4-FFF2-40B4-BE49-F238E27FC236}">
                <a16:creationId xmlns:a16="http://schemas.microsoft.com/office/drawing/2014/main" id="{C7BC2855-62DF-7C68-2680-6F1BDACC9B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348" y="109267"/>
            <a:ext cx="1772524" cy="71804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E3F2F65-8282-9C7E-CEBC-B3FCF09DF9DC}"/>
              </a:ext>
            </a:extLst>
          </p:cNvPr>
          <p:cNvSpPr txBox="1"/>
          <p:nvPr/>
        </p:nvSpPr>
        <p:spPr>
          <a:xfrm>
            <a:off x="1267097" y="1288145"/>
            <a:ext cx="9657806" cy="1938992"/>
          </a:xfrm>
          <a:prstGeom prst="rect">
            <a:avLst/>
          </a:prstGeom>
          <a:noFill/>
        </p:spPr>
        <p:txBody>
          <a:bodyPr wrap="square">
            <a:spAutoFit/>
          </a:bodyPr>
          <a:lstStyle/>
          <a:p>
            <a:pPr algn="ctr"/>
            <a:r>
              <a:rPr kumimoji="0" lang="en-US" sz="4000" b="1" i="0" u="none" strike="noStrike" kern="1200" cap="all" spc="0" normalizeH="0" baseline="0" noProof="0" dirty="0">
                <a:ln>
                  <a:noFill/>
                </a:ln>
                <a:solidFill>
                  <a:schemeClr val="accent2">
                    <a:lumMod val="50000"/>
                  </a:schemeClr>
                </a:solidFill>
                <a:effectLst/>
                <a:uLnTx/>
                <a:uFillTx/>
                <a:latin typeface="Gill Sans MT"/>
                <a:ea typeface="+mj-ea"/>
                <a:cs typeface="+mj-cs"/>
              </a:rPr>
              <a:t>ARTIFICIAL INTELLIGENCE </a:t>
            </a:r>
            <a:br>
              <a:rPr kumimoji="0" lang="en-US" sz="4000" b="1" i="0" u="none" strike="noStrike" kern="1200" cap="all" spc="0" normalizeH="0" baseline="0" noProof="0" dirty="0">
                <a:ln>
                  <a:noFill/>
                </a:ln>
                <a:solidFill>
                  <a:schemeClr val="accent2">
                    <a:lumMod val="50000"/>
                  </a:schemeClr>
                </a:solidFill>
                <a:effectLst/>
                <a:uLnTx/>
                <a:uFillTx/>
                <a:latin typeface="Gill Sans MT"/>
                <a:ea typeface="+mj-ea"/>
                <a:cs typeface="+mj-cs"/>
              </a:rPr>
            </a:br>
            <a:r>
              <a:rPr kumimoji="0" lang="en-US" sz="4000" b="1" i="0" u="none" strike="noStrike" kern="1200" cap="all" spc="0" normalizeH="0" baseline="0" noProof="0" dirty="0">
                <a:ln>
                  <a:noFill/>
                </a:ln>
                <a:solidFill>
                  <a:schemeClr val="accent2">
                    <a:lumMod val="50000"/>
                  </a:schemeClr>
                </a:solidFill>
                <a:effectLst/>
                <a:uLnTx/>
                <a:uFillTx/>
                <a:latin typeface="Gill Sans MT"/>
                <a:ea typeface="+mj-ea"/>
                <a:cs typeface="+mj-cs"/>
              </a:rPr>
              <a:t>&amp; </a:t>
            </a:r>
            <a:br>
              <a:rPr kumimoji="0" lang="en-US" sz="4000" b="1" i="0" u="none" strike="noStrike" kern="1200" cap="all" spc="0" normalizeH="0" baseline="0" noProof="0" dirty="0">
                <a:ln>
                  <a:noFill/>
                </a:ln>
                <a:solidFill>
                  <a:schemeClr val="accent2">
                    <a:lumMod val="50000"/>
                  </a:schemeClr>
                </a:solidFill>
                <a:effectLst/>
                <a:uLnTx/>
                <a:uFillTx/>
                <a:latin typeface="Gill Sans MT"/>
                <a:ea typeface="+mj-ea"/>
                <a:cs typeface="+mj-cs"/>
              </a:rPr>
            </a:br>
            <a:r>
              <a:rPr kumimoji="0" lang="en-US" sz="4000" b="1" i="0" u="none" strike="noStrike" kern="1200" cap="all" spc="0" normalizeH="0" baseline="0" noProof="0" dirty="0">
                <a:ln>
                  <a:noFill/>
                </a:ln>
                <a:solidFill>
                  <a:schemeClr val="accent2">
                    <a:lumMod val="50000"/>
                  </a:schemeClr>
                </a:solidFill>
                <a:effectLst/>
                <a:uLnTx/>
                <a:uFillTx/>
                <a:latin typeface="Gill Sans MT"/>
                <a:ea typeface="+mj-ea"/>
                <a:cs typeface="+mj-cs"/>
              </a:rPr>
              <a:t>MACHINE LEARNING</a:t>
            </a:r>
            <a:endParaRPr lang="en-IN" sz="4000" dirty="0">
              <a:solidFill>
                <a:schemeClr val="accent2">
                  <a:lumMod val="50000"/>
                </a:schemeClr>
              </a:solidFill>
            </a:endParaRPr>
          </a:p>
        </p:txBody>
      </p:sp>
      <p:sp>
        <p:nvSpPr>
          <p:cNvPr id="2" name="TextBox 1">
            <a:extLst>
              <a:ext uri="{FF2B5EF4-FFF2-40B4-BE49-F238E27FC236}">
                <a16:creationId xmlns:a16="http://schemas.microsoft.com/office/drawing/2014/main" id="{12010671-249C-340E-19B5-2BA72FEB1F0C}"/>
              </a:ext>
            </a:extLst>
          </p:cNvPr>
          <p:cNvSpPr txBox="1"/>
          <p:nvPr/>
        </p:nvSpPr>
        <p:spPr>
          <a:xfrm>
            <a:off x="1267097" y="3566772"/>
            <a:ext cx="9657806" cy="553998"/>
          </a:xfrm>
          <a:prstGeom prst="rect">
            <a:avLst/>
          </a:prstGeom>
          <a:noFill/>
        </p:spPr>
        <p:txBody>
          <a:bodyPr wrap="square">
            <a:spAutoFit/>
          </a:bodyPr>
          <a:lstStyle/>
          <a:p>
            <a:pPr algn="ctr"/>
            <a:r>
              <a:rPr kumimoji="0" lang="en-US" sz="3000" b="1" i="0" u="none" strike="noStrike" kern="1200" cap="all" spc="0" normalizeH="0" baseline="0" noProof="0" dirty="0">
                <a:ln>
                  <a:noFill/>
                </a:ln>
                <a:effectLst/>
                <a:uLnTx/>
                <a:uFillTx/>
                <a:latin typeface="Gill Sans MT"/>
                <a:ea typeface="+mj-ea"/>
                <a:cs typeface="+mj-cs"/>
              </a:rPr>
              <a:t>SESSION NO :</a:t>
            </a:r>
            <a:r>
              <a:rPr lang="en-US" sz="3000" b="1" cap="all" dirty="0">
                <a:latin typeface="Gill Sans MT"/>
                <a:ea typeface="+mj-ea"/>
                <a:cs typeface="+mj-cs"/>
              </a:rPr>
              <a:t>29  Part - 1</a:t>
            </a:r>
            <a:endParaRPr lang="en-IN" sz="3000" dirty="0"/>
          </a:p>
        </p:txBody>
      </p:sp>
    </p:spTree>
    <p:extLst>
      <p:ext uri="{BB962C8B-B14F-4D97-AF65-F5344CB8AC3E}">
        <p14:creationId xmlns:p14="http://schemas.microsoft.com/office/powerpoint/2010/main" val="3988170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813294-F473-464B-7A1D-F47751BA70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7685D3-87D3-9FC7-4D73-8DE3AC2F7B2F}"/>
              </a:ext>
            </a:extLst>
          </p:cNvPr>
          <p:cNvSpPr>
            <a:spLocks noGrp="1"/>
          </p:cNvSpPr>
          <p:nvPr>
            <p:ph type="title"/>
          </p:nvPr>
        </p:nvSpPr>
        <p:spPr>
          <a:xfrm>
            <a:off x="838200" y="854426"/>
            <a:ext cx="10515600" cy="836262"/>
          </a:xfrm>
        </p:spPr>
        <p:txBody>
          <a:bodyPr>
            <a:normAutofit/>
          </a:bodyPr>
          <a:lstStyle/>
          <a:p>
            <a:r>
              <a:rPr lang="en-US" b="1" dirty="0">
                <a:latin typeface="Times New Roman" panose="02020603050405020304" pitchFamily="18" charset="0"/>
                <a:cs typeface="Times New Roman" panose="02020603050405020304" pitchFamily="18" charset="0"/>
              </a:rPr>
              <a:t> How Bagging Works</a:t>
            </a:r>
            <a:endParaRPr lang="en-IN" dirty="0"/>
          </a:p>
        </p:txBody>
      </p:sp>
      <p:pic>
        <p:nvPicPr>
          <p:cNvPr id="4" name="Picture 3">
            <a:extLst>
              <a:ext uri="{FF2B5EF4-FFF2-40B4-BE49-F238E27FC236}">
                <a16:creationId xmlns:a16="http://schemas.microsoft.com/office/drawing/2014/main" id="{0931F2E7-FBCA-E26F-2175-41B57F1F58F9}"/>
              </a:ext>
            </a:extLst>
          </p:cNvPr>
          <p:cNvPicPr>
            <a:picLocks noChangeAspect="1"/>
          </p:cNvPicPr>
          <p:nvPr/>
        </p:nvPicPr>
        <p:blipFill>
          <a:blip r:embed="rId2"/>
          <a:stretch>
            <a:fillRect/>
          </a:stretch>
        </p:blipFill>
        <p:spPr>
          <a:xfrm>
            <a:off x="109182" y="135036"/>
            <a:ext cx="1767993" cy="719390"/>
          </a:xfrm>
          <a:prstGeom prst="rect">
            <a:avLst/>
          </a:prstGeom>
        </p:spPr>
      </p:pic>
      <p:sp>
        <p:nvSpPr>
          <p:cNvPr id="6" name="Content Placeholder 5">
            <a:extLst>
              <a:ext uri="{FF2B5EF4-FFF2-40B4-BE49-F238E27FC236}">
                <a16:creationId xmlns:a16="http://schemas.microsoft.com/office/drawing/2014/main" id="{B6A8B335-7F55-DB0D-62F6-7B03BD0F4485}"/>
              </a:ext>
            </a:extLst>
          </p:cNvPr>
          <p:cNvSpPr>
            <a:spLocks noGrp="1"/>
          </p:cNvSpPr>
          <p:nvPr>
            <p:ph idx="1"/>
          </p:nvPr>
        </p:nvSpPr>
        <p:spPr/>
        <p:txBody>
          <a:bodyPr/>
          <a:lstStyle/>
          <a:p>
            <a:endParaRPr lang="en-IN"/>
          </a:p>
        </p:txBody>
      </p:sp>
      <p:pic>
        <p:nvPicPr>
          <p:cNvPr id="7" name="Picture 2" descr="Bagging ensemble technique">
            <a:extLst>
              <a:ext uri="{FF2B5EF4-FFF2-40B4-BE49-F238E27FC236}">
                <a16:creationId xmlns:a16="http://schemas.microsoft.com/office/drawing/2014/main" id="{3DF833D2-2376-7788-5219-2344E042086E}"/>
              </a:ext>
            </a:extLst>
          </p:cNvPr>
          <p:cNvPicPr>
            <a:picLocks noChangeAspect="1" noChangeArrowheads="1"/>
          </p:cNvPicPr>
          <p:nvPr/>
        </p:nvPicPr>
        <p:blipFill>
          <a:blip r:embed="rId3" cstate="print"/>
          <a:srcRect/>
          <a:stretch>
            <a:fillRect/>
          </a:stretch>
        </p:blipFill>
        <p:spPr bwMode="auto">
          <a:xfrm>
            <a:off x="1451579" y="1853754"/>
            <a:ext cx="9603275" cy="4199727"/>
          </a:xfrm>
          <a:prstGeom prst="rect">
            <a:avLst/>
          </a:prstGeom>
          <a:noFill/>
        </p:spPr>
      </p:pic>
    </p:spTree>
    <p:extLst>
      <p:ext uri="{BB962C8B-B14F-4D97-AF65-F5344CB8AC3E}">
        <p14:creationId xmlns:p14="http://schemas.microsoft.com/office/powerpoint/2010/main" val="3998804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C958F1-EFD7-B5E4-7B9E-214B7AF658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466758-CBDB-F738-96C1-D4CFB8850C69}"/>
              </a:ext>
            </a:extLst>
          </p:cNvPr>
          <p:cNvSpPr>
            <a:spLocks noGrp="1"/>
          </p:cNvSpPr>
          <p:nvPr>
            <p:ph type="title"/>
          </p:nvPr>
        </p:nvSpPr>
        <p:spPr>
          <a:xfrm>
            <a:off x="1877175" y="135036"/>
            <a:ext cx="6752475" cy="817464"/>
          </a:xfrm>
        </p:spPr>
        <p:txBody>
          <a:bodyPr>
            <a:normAutofit/>
          </a:bodyPr>
          <a:lstStyle/>
          <a:p>
            <a:r>
              <a:rPr lang="en-US" b="1" dirty="0">
                <a:latin typeface="Times New Roman" panose="02020603050405020304" pitchFamily="18" charset="0"/>
                <a:cs typeface="Times New Roman" panose="02020603050405020304" pitchFamily="18" charset="0"/>
              </a:rPr>
              <a:t> How Bagging Works</a:t>
            </a:r>
            <a:endParaRPr lang="en-IN" dirty="0"/>
          </a:p>
        </p:txBody>
      </p:sp>
      <p:pic>
        <p:nvPicPr>
          <p:cNvPr id="4" name="Picture 3">
            <a:extLst>
              <a:ext uri="{FF2B5EF4-FFF2-40B4-BE49-F238E27FC236}">
                <a16:creationId xmlns:a16="http://schemas.microsoft.com/office/drawing/2014/main" id="{2BC436E2-93D0-D226-901C-4818596BA371}"/>
              </a:ext>
            </a:extLst>
          </p:cNvPr>
          <p:cNvPicPr>
            <a:picLocks noChangeAspect="1"/>
          </p:cNvPicPr>
          <p:nvPr/>
        </p:nvPicPr>
        <p:blipFill>
          <a:blip r:embed="rId2"/>
          <a:stretch>
            <a:fillRect/>
          </a:stretch>
        </p:blipFill>
        <p:spPr>
          <a:xfrm>
            <a:off x="109182" y="135036"/>
            <a:ext cx="1767993" cy="719390"/>
          </a:xfrm>
          <a:prstGeom prst="rect">
            <a:avLst/>
          </a:prstGeom>
        </p:spPr>
      </p:pic>
      <p:sp>
        <p:nvSpPr>
          <p:cNvPr id="6" name="Content Placeholder 5">
            <a:extLst>
              <a:ext uri="{FF2B5EF4-FFF2-40B4-BE49-F238E27FC236}">
                <a16:creationId xmlns:a16="http://schemas.microsoft.com/office/drawing/2014/main" id="{30A2213E-1A5D-AE26-33C7-5EF96343103C}"/>
              </a:ext>
            </a:extLst>
          </p:cNvPr>
          <p:cNvSpPr>
            <a:spLocks noGrp="1"/>
          </p:cNvSpPr>
          <p:nvPr>
            <p:ph idx="1"/>
          </p:nvPr>
        </p:nvSpPr>
        <p:spPr/>
        <p:txBody>
          <a:bodyPr/>
          <a:lstStyle/>
          <a:p>
            <a:endParaRPr lang="en-IN"/>
          </a:p>
        </p:txBody>
      </p:sp>
      <p:pic>
        <p:nvPicPr>
          <p:cNvPr id="3" name="Picture 2">
            <a:extLst>
              <a:ext uri="{FF2B5EF4-FFF2-40B4-BE49-F238E27FC236}">
                <a16:creationId xmlns:a16="http://schemas.microsoft.com/office/drawing/2014/main" id="{92991E60-65F6-5DD3-1C82-C8096C8E294E}"/>
              </a:ext>
            </a:extLst>
          </p:cNvPr>
          <p:cNvPicPr>
            <a:picLocks noChangeAspect="1" noChangeArrowheads="1"/>
          </p:cNvPicPr>
          <p:nvPr/>
        </p:nvPicPr>
        <p:blipFill>
          <a:blip r:embed="rId3" cstate="print"/>
          <a:srcRect/>
          <a:stretch>
            <a:fillRect/>
          </a:stretch>
        </p:blipFill>
        <p:spPr bwMode="auto">
          <a:xfrm>
            <a:off x="2292626" y="1853755"/>
            <a:ext cx="7527236" cy="4199384"/>
          </a:xfrm>
          <a:prstGeom prst="rect">
            <a:avLst/>
          </a:prstGeom>
          <a:noFill/>
        </p:spPr>
      </p:pic>
    </p:spTree>
    <p:extLst>
      <p:ext uri="{BB962C8B-B14F-4D97-AF65-F5344CB8AC3E}">
        <p14:creationId xmlns:p14="http://schemas.microsoft.com/office/powerpoint/2010/main" val="35495302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09182" y="135036"/>
            <a:ext cx="1767993" cy="719390"/>
          </a:xfrm>
          <a:prstGeom prst="rect">
            <a:avLst/>
          </a:prstGeom>
        </p:spPr>
      </p:pic>
      <p:sp>
        <p:nvSpPr>
          <p:cNvPr id="3" name="Title 2"/>
          <p:cNvSpPr>
            <a:spLocks noGrp="1"/>
          </p:cNvSpPr>
          <p:nvPr>
            <p:ph type="title"/>
          </p:nvPr>
        </p:nvSpPr>
        <p:spPr>
          <a:xfrm>
            <a:off x="2448675" y="135036"/>
            <a:ext cx="5933325" cy="836262"/>
          </a:xfrm>
        </p:spPr>
        <p:txBody>
          <a:bodyPr>
            <a:normAutofit fontScale="90000"/>
          </a:bodyPr>
          <a:lstStyle/>
          <a:p>
            <a:br>
              <a:rPr lang="en-IN" b="1" dirty="0"/>
            </a:br>
            <a:r>
              <a:rPr lang="en-IN" b="1" dirty="0"/>
              <a:t>What are Random Forests?</a:t>
            </a:r>
            <a:br>
              <a:rPr lang="en-IN" b="1" dirty="0"/>
            </a:br>
            <a:endParaRPr lang="en-IN" dirty="0"/>
          </a:p>
        </p:txBody>
      </p:sp>
      <p:sp>
        <p:nvSpPr>
          <p:cNvPr id="7" name="Content Placeholder 6"/>
          <p:cNvSpPr>
            <a:spLocks noGrp="1"/>
          </p:cNvSpPr>
          <p:nvPr>
            <p:ph sz="half" idx="1"/>
          </p:nvPr>
        </p:nvSpPr>
        <p:spPr>
          <a:xfrm>
            <a:off x="838199" y="971298"/>
            <a:ext cx="10048875" cy="5620002"/>
          </a:xfrm>
        </p:spPr>
        <p:txBody>
          <a:bodyPr>
            <a:normAutofit fontScale="92500"/>
          </a:bodyPr>
          <a:lstStyle/>
          <a:p>
            <a:pPr algn="just"/>
            <a:r>
              <a:rPr lang="en-US" dirty="0"/>
              <a:t>Random Forests are a powerful extension of Bagging, specifically designed for decision trees. They introduce an additional layer of randomness to further enhance model performance.</a:t>
            </a:r>
          </a:p>
          <a:p>
            <a:pPr algn="just"/>
            <a:r>
              <a:rPr lang="en-US" b="1" dirty="0"/>
              <a:t>Extension of Bagging: </a:t>
            </a:r>
            <a:r>
              <a:rPr lang="en-US" dirty="0"/>
              <a:t>Builds upon the core principles of Bagging. </a:t>
            </a:r>
          </a:p>
          <a:p>
            <a:pPr algn="just"/>
            <a:r>
              <a:rPr lang="en-US" b="1" dirty="0"/>
              <a:t>Additional Randomness: </a:t>
            </a:r>
            <a:r>
              <a:rPr lang="en-US" dirty="0"/>
              <a:t>Introduces randomness during the tree construction process.</a:t>
            </a:r>
          </a:p>
          <a:p>
            <a:pPr algn="just"/>
            <a:r>
              <a:rPr lang="en-US" b="1" dirty="0"/>
              <a:t>Feature Sub setting: </a:t>
            </a:r>
            <a:r>
              <a:rPr lang="en-US" dirty="0"/>
              <a:t>At each split, only a random subset of features is considered.</a:t>
            </a:r>
          </a:p>
          <a:p>
            <a:pPr algn="just"/>
            <a:r>
              <a:rPr lang="en-US" b="1" dirty="0"/>
              <a:t>De correlated Trees</a:t>
            </a:r>
            <a:r>
              <a:rPr lang="en-US" dirty="0"/>
              <a:t>: This process significantly de correlates the individual trees. </a:t>
            </a:r>
          </a:p>
          <a:p>
            <a:pPr algn="just"/>
            <a:r>
              <a:rPr lang="en-US" b="1" dirty="0"/>
              <a:t>Variance Reduction: </a:t>
            </a:r>
            <a:r>
              <a:rPr lang="en-US" dirty="0"/>
              <a:t>Further reduces variance, leading to more robust models.</a:t>
            </a:r>
          </a:p>
          <a:p>
            <a:pPr algn="just"/>
            <a:r>
              <a:rPr lang="en-US" b="1" dirty="0"/>
              <a:t>Diverse Forest: </a:t>
            </a:r>
            <a:r>
              <a:rPr lang="en-US" dirty="0"/>
              <a:t>Creates a "forest" of diverse and deep decision trees.</a:t>
            </a:r>
            <a:endParaRPr lang="en-IN" dirty="0"/>
          </a:p>
        </p:txBody>
      </p:sp>
    </p:spTree>
    <p:extLst>
      <p:ext uri="{BB962C8B-B14F-4D97-AF65-F5344CB8AC3E}">
        <p14:creationId xmlns:p14="http://schemas.microsoft.com/office/powerpoint/2010/main" val="34008107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09182" y="135036"/>
            <a:ext cx="1767993" cy="719390"/>
          </a:xfrm>
          <a:prstGeom prst="rect">
            <a:avLst/>
          </a:prstGeom>
        </p:spPr>
      </p:pic>
      <p:sp>
        <p:nvSpPr>
          <p:cNvPr id="11" name="Rectangle 5"/>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Title 5"/>
          <p:cNvSpPr>
            <a:spLocks noGrp="1"/>
          </p:cNvSpPr>
          <p:nvPr>
            <p:ph type="title"/>
          </p:nvPr>
        </p:nvSpPr>
        <p:spPr>
          <a:xfrm>
            <a:off x="838200" y="854427"/>
            <a:ext cx="10515600" cy="742361"/>
          </a:xfrm>
        </p:spPr>
        <p:txBody>
          <a:bodyPr>
            <a:normAutofit/>
          </a:bodyPr>
          <a:lstStyle/>
          <a:p>
            <a:r>
              <a:rPr lang="en-US" sz="4000" dirty="0">
                <a:latin typeface="+mn-lt"/>
              </a:rPr>
              <a:t>Why Use Bagging &amp; Random Forests?</a:t>
            </a:r>
            <a:endParaRPr lang="en-IN" sz="4000" dirty="0">
              <a:latin typeface="+mn-lt"/>
            </a:endParaRPr>
          </a:p>
        </p:txBody>
      </p:sp>
      <p:sp>
        <p:nvSpPr>
          <p:cNvPr id="2" name="Rectangle 1"/>
          <p:cNvSpPr/>
          <p:nvPr/>
        </p:nvSpPr>
        <p:spPr>
          <a:xfrm>
            <a:off x="1255594" y="1789615"/>
            <a:ext cx="2906973" cy="1990814"/>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High Accuracy</a:t>
            </a:r>
          </a:p>
          <a:p>
            <a:pPr algn="just"/>
            <a:r>
              <a:rPr lang="en-US" sz="2000" dirty="0"/>
              <a:t>       Often </a:t>
            </a:r>
            <a:r>
              <a:rPr lang="en-US" dirty="0"/>
              <a:t>outperform single models by 10-20% or more, providing superior predictive power.</a:t>
            </a:r>
            <a:endParaRPr lang="en-IN" dirty="0"/>
          </a:p>
        </p:txBody>
      </p:sp>
      <p:sp>
        <p:nvSpPr>
          <p:cNvPr id="18" name="Rectangle 17"/>
          <p:cNvSpPr/>
          <p:nvPr/>
        </p:nvSpPr>
        <p:spPr>
          <a:xfrm>
            <a:off x="4440462" y="1789615"/>
            <a:ext cx="3104084" cy="1990814"/>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Reduced Overfitting</a:t>
            </a:r>
          </a:p>
          <a:p>
            <a:pPr algn="just"/>
            <a:r>
              <a:rPr lang="en-US" dirty="0"/>
              <a:t>Averaging or voting smooths out individual model errors, leading to more generalized and stable predictions.</a:t>
            </a:r>
            <a:endParaRPr lang="en-IN" dirty="0"/>
          </a:p>
        </p:txBody>
      </p:sp>
      <p:sp>
        <p:nvSpPr>
          <p:cNvPr id="20" name="Rectangle 19"/>
          <p:cNvSpPr/>
          <p:nvPr/>
        </p:nvSpPr>
        <p:spPr>
          <a:xfrm>
            <a:off x="1255594" y="4243226"/>
            <a:ext cx="3845044" cy="1665027"/>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Feature Importance</a:t>
            </a:r>
          </a:p>
          <a:p>
            <a:r>
              <a:rPr lang="en-US" dirty="0"/>
              <a:t>Random Forests provide valuable insights into the most relevant features influencing predictions</a:t>
            </a:r>
          </a:p>
        </p:txBody>
      </p:sp>
      <p:sp>
        <p:nvSpPr>
          <p:cNvPr id="21" name="Rectangle 20"/>
          <p:cNvSpPr/>
          <p:nvPr/>
        </p:nvSpPr>
        <p:spPr>
          <a:xfrm>
            <a:off x="5841100" y="4243226"/>
            <a:ext cx="3747021" cy="1665027"/>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Scalability</a:t>
            </a:r>
          </a:p>
          <a:p>
            <a:r>
              <a:rPr lang="en-US" dirty="0"/>
              <a:t>Can be parallelized for faster training, making them efficient for large datasets.</a:t>
            </a:r>
          </a:p>
        </p:txBody>
      </p:sp>
      <p:sp>
        <p:nvSpPr>
          <p:cNvPr id="22" name="Rectangle 21"/>
          <p:cNvSpPr/>
          <p:nvPr/>
        </p:nvSpPr>
        <p:spPr>
          <a:xfrm>
            <a:off x="7822442" y="1789615"/>
            <a:ext cx="3531358" cy="1990814"/>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Robustness</a:t>
            </a:r>
          </a:p>
          <a:p>
            <a:pPr algn="just"/>
            <a:r>
              <a:rPr lang="en-US" dirty="0"/>
              <a:t>         Handle noisy data, outliers, and missing values effectively, making them reliable in real-world scenarios.</a:t>
            </a:r>
            <a:endParaRPr lang="en-IN" dirty="0"/>
          </a:p>
        </p:txBody>
      </p:sp>
    </p:spTree>
    <p:extLst>
      <p:ext uri="{BB962C8B-B14F-4D97-AF65-F5344CB8AC3E}">
        <p14:creationId xmlns:p14="http://schemas.microsoft.com/office/powerpoint/2010/main" val="18765132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28650"/>
            <a:ext cx="10515600" cy="1062038"/>
          </a:xfrm>
        </p:spPr>
        <p:txBody>
          <a:bodyPr>
            <a:normAutofit/>
          </a:bodyPr>
          <a:lstStyle/>
          <a:p>
            <a:r>
              <a:rPr lang="en-IN" sz="4000" dirty="0">
                <a:latin typeface="+mn-lt"/>
              </a:rPr>
              <a:t>How Random Forest Works</a:t>
            </a:r>
          </a:p>
        </p:txBody>
      </p:sp>
      <p:pic>
        <p:nvPicPr>
          <p:cNvPr id="4" name="Picture 3"/>
          <p:cNvPicPr>
            <a:picLocks noChangeAspect="1"/>
          </p:cNvPicPr>
          <p:nvPr/>
        </p:nvPicPr>
        <p:blipFill>
          <a:blip r:embed="rId2"/>
          <a:stretch>
            <a:fillRect/>
          </a:stretch>
        </p:blipFill>
        <p:spPr>
          <a:xfrm>
            <a:off x="109182" y="135036"/>
            <a:ext cx="1767993" cy="719390"/>
          </a:xfrm>
          <a:prstGeom prst="rect">
            <a:avLst/>
          </a:prstGeom>
        </p:spPr>
      </p:pic>
      <p:sp>
        <p:nvSpPr>
          <p:cNvPr id="3" name="Content Placeholder 2"/>
          <p:cNvSpPr>
            <a:spLocks noGrp="1"/>
          </p:cNvSpPr>
          <p:nvPr>
            <p:ph sz="half" idx="1"/>
          </p:nvPr>
        </p:nvSpPr>
        <p:spPr>
          <a:xfrm>
            <a:off x="838199" y="1825625"/>
            <a:ext cx="10848975" cy="3832225"/>
          </a:xfrm>
        </p:spPr>
        <p:txBody>
          <a:bodyPr>
            <a:normAutofit/>
          </a:bodyPr>
          <a:lstStyle/>
          <a:p>
            <a:r>
              <a:rPr lang="en-US" sz="2400" dirty="0"/>
              <a:t>Create bootstrap samples</a:t>
            </a:r>
          </a:p>
          <a:p>
            <a:r>
              <a:rPr lang="en-US" sz="2400" dirty="0"/>
              <a:t>Build multiple decision trees</a:t>
            </a:r>
          </a:p>
          <a:p>
            <a:r>
              <a:rPr lang="en-US" sz="2400" dirty="0"/>
              <a:t>At each split, pick a random subset of features</a:t>
            </a:r>
          </a:p>
          <a:p>
            <a:r>
              <a:rPr lang="en-US" sz="2400" dirty="0"/>
              <a:t>Aggregate predictions via majority vote (classification) or average (regression)</a:t>
            </a:r>
          </a:p>
          <a:p>
            <a:r>
              <a:rPr lang="en-US" sz="2400" b="1" dirty="0"/>
              <a:t>Advantage:</a:t>
            </a:r>
            <a:r>
              <a:rPr lang="en-US" sz="2400" dirty="0"/>
              <a:t> Trees become less correlated → better performance</a:t>
            </a:r>
          </a:p>
          <a:p>
            <a:endParaRPr lang="en-IN" dirty="0"/>
          </a:p>
        </p:txBody>
      </p:sp>
    </p:spTree>
    <p:extLst>
      <p:ext uri="{BB962C8B-B14F-4D97-AF65-F5344CB8AC3E}">
        <p14:creationId xmlns:p14="http://schemas.microsoft.com/office/powerpoint/2010/main" val="8250342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22D053-66CC-5264-DF64-AA5B50A7EB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3E2E00-3F67-B4DF-2F19-147A52A8A9BB}"/>
              </a:ext>
            </a:extLst>
          </p:cNvPr>
          <p:cNvSpPr>
            <a:spLocks noGrp="1"/>
          </p:cNvSpPr>
          <p:nvPr>
            <p:ph type="title"/>
          </p:nvPr>
        </p:nvSpPr>
        <p:spPr>
          <a:xfrm>
            <a:off x="2143125" y="0"/>
            <a:ext cx="6096000" cy="1062038"/>
          </a:xfrm>
        </p:spPr>
        <p:txBody>
          <a:bodyPr>
            <a:normAutofit/>
          </a:bodyPr>
          <a:lstStyle/>
          <a:p>
            <a:r>
              <a:rPr lang="en-IN" sz="4000" dirty="0">
                <a:latin typeface="+mn-lt"/>
              </a:rPr>
              <a:t>How Random Forest Works</a:t>
            </a:r>
          </a:p>
        </p:txBody>
      </p:sp>
      <p:pic>
        <p:nvPicPr>
          <p:cNvPr id="4" name="Picture 3">
            <a:extLst>
              <a:ext uri="{FF2B5EF4-FFF2-40B4-BE49-F238E27FC236}">
                <a16:creationId xmlns:a16="http://schemas.microsoft.com/office/drawing/2014/main" id="{FAFCB142-B216-8135-9C3B-82F93B88AB78}"/>
              </a:ext>
            </a:extLst>
          </p:cNvPr>
          <p:cNvPicPr>
            <a:picLocks noChangeAspect="1"/>
          </p:cNvPicPr>
          <p:nvPr/>
        </p:nvPicPr>
        <p:blipFill>
          <a:blip r:embed="rId2"/>
          <a:stretch>
            <a:fillRect/>
          </a:stretch>
        </p:blipFill>
        <p:spPr>
          <a:xfrm>
            <a:off x="109182" y="135036"/>
            <a:ext cx="1767993" cy="719390"/>
          </a:xfrm>
          <a:prstGeom prst="rect">
            <a:avLst/>
          </a:prstGeom>
        </p:spPr>
      </p:pic>
      <p:sp>
        <p:nvSpPr>
          <p:cNvPr id="3" name="Content Placeholder 2">
            <a:extLst>
              <a:ext uri="{FF2B5EF4-FFF2-40B4-BE49-F238E27FC236}">
                <a16:creationId xmlns:a16="http://schemas.microsoft.com/office/drawing/2014/main" id="{AC8E85F4-0A22-636B-6500-17EE8314ECBD}"/>
              </a:ext>
            </a:extLst>
          </p:cNvPr>
          <p:cNvSpPr>
            <a:spLocks noGrp="1"/>
          </p:cNvSpPr>
          <p:nvPr>
            <p:ph sz="half" idx="1"/>
          </p:nvPr>
        </p:nvSpPr>
        <p:spPr>
          <a:xfrm>
            <a:off x="838199" y="854427"/>
            <a:ext cx="10848975" cy="4803424"/>
          </a:xfrm>
        </p:spPr>
        <p:txBody>
          <a:bodyPr>
            <a:normAutofit/>
          </a:bodyPr>
          <a:lstStyle/>
          <a:p>
            <a:pPr algn="just">
              <a:lnSpc>
                <a:spcPct val="150000"/>
              </a:lnSpc>
            </a:pPr>
            <a:r>
              <a:rPr lang="en-US" sz="2400" dirty="0"/>
              <a:t>Random Forest is a machine learning algorithm that uses many decision trees to make better predictions. </a:t>
            </a:r>
          </a:p>
          <a:p>
            <a:pPr algn="just">
              <a:lnSpc>
                <a:spcPct val="150000"/>
              </a:lnSpc>
            </a:pPr>
            <a:r>
              <a:rPr lang="en-US" sz="2400" dirty="0"/>
              <a:t>Each tree looks at different random parts of the data and their results are combined by voting for classification or averaging for regression which makes it as ensemble learning technique. </a:t>
            </a:r>
          </a:p>
          <a:p>
            <a:pPr algn="just">
              <a:lnSpc>
                <a:spcPct val="150000"/>
              </a:lnSpc>
            </a:pPr>
            <a:r>
              <a:rPr lang="en-US" sz="2400" dirty="0"/>
              <a:t>This helps in improving accuracy and reducing errors.</a:t>
            </a:r>
          </a:p>
          <a:p>
            <a:endParaRPr lang="en-IN" dirty="0"/>
          </a:p>
        </p:txBody>
      </p:sp>
    </p:spTree>
    <p:extLst>
      <p:ext uri="{BB962C8B-B14F-4D97-AF65-F5344CB8AC3E}">
        <p14:creationId xmlns:p14="http://schemas.microsoft.com/office/powerpoint/2010/main" val="1040557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8CF8F8-09AB-E0B8-25A0-E40339AAC7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910ECC-39F1-AE9E-B113-4C70BD10AB6E}"/>
              </a:ext>
            </a:extLst>
          </p:cNvPr>
          <p:cNvSpPr>
            <a:spLocks noGrp="1"/>
          </p:cNvSpPr>
          <p:nvPr>
            <p:ph type="title"/>
          </p:nvPr>
        </p:nvSpPr>
        <p:spPr>
          <a:xfrm>
            <a:off x="2143125" y="0"/>
            <a:ext cx="6096000" cy="1062038"/>
          </a:xfrm>
        </p:spPr>
        <p:txBody>
          <a:bodyPr>
            <a:normAutofit/>
          </a:bodyPr>
          <a:lstStyle/>
          <a:p>
            <a:r>
              <a:rPr lang="en-IN" sz="4000" dirty="0">
                <a:latin typeface="+mn-lt"/>
              </a:rPr>
              <a:t>How Random Forest Works</a:t>
            </a:r>
          </a:p>
        </p:txBody>
      </p:sp>
      <p:pic>
        <p:nvPicPr>
          <p:cNvPr id="4" name="Picture 3">
            <a:extLst>
              <a:ext uri="{FF2B5EF4-FFF2-40B4-BE49-F238E27FC236}">
                <a16:creationId xmlns:a16="http://schemas.microsoft.com/office/drawing/2014/main" id="{F7C75A3B-39C5-2E9B-CF28-E5CFEBE1AA77}"/>
              </a:ext>
            </a:extLst>
          </p:cNvPr>
          <p:cNvPicPr>
            <a:picLocks noChangeAspect="1"/>
          </p:cNvPicPr>
          <p:nvPr/>
        </p:nvPicPr>
        <p:blipFill>
          <a:blip r:embed="rId2"/>
          <a:stretch>
            <a:fillRect/>
          </a:stretch>
        </p:blipFill>
        <p:spPr>
          <a:xfrm>
            <a:off x="109182" y="135036"/>
            <a:ext cx="1767993" cy="719390"/>
          </a:xfrm>
          <a:prstGeom prst="rect">
            <a:avLst/>
          </a:prstGeom>
        </p:spPr>
      </p:pic>
      <p:pic>
        <p:nvPicPr>
          <p:cNvPr id="7" name="Picture 3">
            <a:extLst>
              <a:ext uri="{FF2B5EF4-FFF2-40B4-BE49-F238E27FC236}">
                <a16:creationId xmlns:a16="http://schemas.microsoft.com/office/drawing/2014/main" id="{C05B6FC8-D23E-E551-5309-EFB1BC78A935}"/>
              </a:ext>
            </a:extLst>
          </p:cNvPr>
          <p:cNvPicPr>
            <a:picLocks noChangeAspect="1" noChangeArrowheads="1"/>
          </p:cNvPicPr>
          <p:nvPr/>
        </p:nvPicPr>
        <p:blipFill>
          <a:blip r:embed="rId3" cstate="print"/>
          <a:srcRect/>
          <a:stretch>
            <a:fillRect/>
          </a:stretch>
        </p:blipFill>
        <p:spPr bwMode="auto">
          <a:xfrm>
            <a:off x="1491343" y="903310"/>
            <a:ext cx="9209314" cy="5051379"/>
          </a:xfrm>
          <a:prstGeom prst="rect">
            <a:avLst/>
          </a:prstGeom>
          <a:noFill/>
          <a:ln w="9525">
            <a:noFill/>
            <a:miter lim="800000"/>
            <a:headEnd/>
            <a:tailEnd/>
          </a:ln>
        </p:spPr>
      </p:pic>
    </p:spTree>
    <p:extLst>
      <p:ext uri="{BB962C8B-B14F-4D97-AF65-F5344CB8AC3E}">
        <p14:creationId xmlns:p14="http://schemas.microsoft.com/office/powerpoint/2010/main" val="16925175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536ABF-108B-DDB7-CBB7-1E105372A87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C25026-B7BD-096A-9311-1513B407B6F9}"/>
              </a:ext>
            </a:extLst>
          </p:cNvPr>
          <p:cNvSpPr>
            <a:spLocks noGrp="1"/>
          </p:cNvSpPr>
          <p:nvPr>
            <p:ph type="title"/>
          </p:nvPr>
        </p:nvSpPr>
        <p:spPr>
          <a:xfrm>
            <a:off x="2143125" y="0"/>
            <a:ext cx="6096000" cy="1062038"/>
          </a:xfrm>
        </p:spPr>
        <p:txBody>
          <a:bodyPr>
            <a:normAutofit/>
          </a:bodyPr>
          <a:lstStyle/>
          <a:p>
            <a:r>
              <a:rPr lang="en-IN" sz="4000" dirty="0">
                <a:latin typeface="+mn-lt"/>
              </a:rPr>
              <a:t>How Random Forest Works</a:t>
            </a:r>
          </a:p>
        </p:txBody>
      </p:sp>
      <p:pic>
        <p:nvPicPr>
          <p:cNvPr id="4" name="Picture 3">
            <a:extLst>
              <a:ext uri="{FF2B5EF4-FFF2-40B4-BE49-F238E27FC236}">
                <a16:creationId xmlns:a16="http://schemas.microsoft.com/office/drawing/2014/main" id="{0C023289-D0DF-FA63-2BF4-F9D0E258EFA1}"/>
              </a:ext>
            </a:extLst>
          </p:cNvPr>
          <p:cNvPicPr>
            <a:picLocks noChangeAspect="1"/>
          </p:cNvPicPr>
          <p:nvPr/>
        </p:nvPicPr>
        <p:blipFill>
          <a:blip r:embed="rId2"/>
          <a:stretch>
            <a:fillRect/>
          </a:stretch>
        </p:blipFill>
        <p:spPr>
          <a:xfrm>
            <a:off x="109182" y="135036"/>
            <a:ext cx="1767993" cy="719390"/>
          </a:xfrm>
          <a:prstGeom prst="rect">
            <a:avLst/>
          </a:prstGeom>
        </p:spPr>
      </p:pic>
      <p:pic>
        <p:nvPicPr>
          <p:cNvPr id="3" name="Picture 3">
            <a:extLst>
              <a:ext uri="{FF2B5EF4-FFF2-40B4-BE49-F238E27FC236}">
                <a16:creationId xmlns:a16="http://schemas.microsoft.com/office/drawing/2014/main" id="{8E8EBF75-8916-85A8-9013-23EB054FCB96}"/>
              </a:ext>
            </a:extLst>
          </p:cNvPr>
          <p:cNvPicPr>
            <a:picLocks noChangeAspect="1" noChangeArrowheads="1"/>
          </p:cNvPicPr>
          <p:nvPr/>
        </p:nvPicPr>
        <p:blipFill>
          <a:blip r:embed="rId3" cstate="print"/>
          <a:srcRect/>
          <a:stretch>
            <a:fillRect/>
          </a:stretch>
        </p:blipFill>
        <p:spPr bwMode="auto">
          <a:xfrm>
            <a:off x="2143125" y="1062038"/>
            <a:ext cx="7377793" cy="5176837"/>
          </a:xfrm>
          <a:prstGeom prst="rect">
            <a:avLst/>
          </a:prstGeom>
          <a:noFill/>
          <a:ln w="9525">
            <a:noFill/>
            <a:miter lim="800000"/>
            <a:headEnd/>
            <a:tailEnd/>
          </a:ln>
        </p:spPr>
      </p:pic>
    </p:spTree>
    <p:extLst>
      <p:ext uri="{BB962C8B-B14F-4D97-AF65-F5344CB8AC3E}">
        <p14:creationId xmlns:p14="http://schemas.microsoft.com/office/powerpoint/2010/main" val="8554522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09182" y="135036"/>
            <a:ext cx="1767993" cy="719390"/>
          </a:xfrm>
          <a:prstGeom prst="rect">
            <a:avLst/>
          </a:prstGeom>
        </p:spPr>
      </p:pic>
      <p:sp>
        <p:nvSpPr>
          <p:cNvPr id="6" name="Title 5"/>
          <p:cNvSpPr>
            <a:spLocks noGrp="1"/>
          </p:cNvSpPr>
          <p:nvPr>
            <p:ph type="title"/>
          </p:nvPr>
        </p:nvSpPr>
        <p:spPr/>
        <p:txBody>
          <a:bodyPr>
            <a:normAutofit fontScale="90000"/>
          </a:bodyPr>
          <a:lstStyle/>
          <a:p>
            <a:br>
              <a:rPr lang="en-US" sz="4000" b="1" dirty="0"/>
            </a:br>
            <a:r>
              <a:rPr lang="en-US" sz="4000" b="1" dirty="0"/>
              <a:t>Where are They Used? Practical Applications</a:t>
            </a:r>
            <a:br>
              <a:rPr lang="en-US" sz="4000" b="1" dirty="0"/>
            </a:br>
            <a:endParaRPr lang="en-IN" sz="4000" dirty="0">
              <a:latin typeface="+mn-lt"/>
            </a:endParaRPr>
          </a:p>
        </p:txBody>
      </p:sp>
      <p:sp>
        <p:nvSpPr>
          <p:cNvPr id="7" name="Rectangle 6"/>
          <p:cNvSpPr/>
          <p:nvPr/>
        </p:nvSpPr>
        <p:spPr>
          <a:xfrm>
            <a:off x="993178" y="1274446"/>
            <a:ext cx="8508010" cy="369332"/>
          </a:xfrm>
          <a:prstGeom prst="rect">
            <a:avLst/>
          </a:prstGeom>
        </p:spPr>
        <p:txBody>
          <a:bodyPr wrap="square">
            <a:spAutoFit/>
          </a:bodyPr>
          <a:lstStyle/>
          <a:p>
            <a:r>
              <a:rPr lang="en-US" dirty="0"/>
              <a:t>Bagging and Random Forests are extensively applied across various industries.</a:t>
            </a:r>
            <a:endParaRPr lang="en-IN" dirty="0"/>
          </a:p>
        </p:txBody>
      </p:sp>
      <p:grpSp>
        <p:nvGrpSpPr>
          <p:cNvPr id="14" name="Group 13"/>
          <p:cNvGrpSpPr/>
          <p:nvPr/>
        </p:nvGrpSpPr>
        <p:grpSpPr>
          <a:xfrm>
            <a:off x="138017" y="1803668"/>
            <a:ext cx="2294461" cy="3934113"/>
            <a:chOff x="820214" y="1920777"/>
            <a:chExt cx="2294461" cy="3934113"/>
          </a:xfrm>
        </p:grpSpPr>
        <p:sp>
          <p:nvSpPr>
            <p:cNvPr id="10" name="Rectangle 9"/>
            <p:cNvSpPr/>
            <p:nvPr/>
          </p:nvSpPr>
          <p:spPr>
            <a:xfrm>
              <a:off x="838201" y="3692577"/>
              <a:ext cx="2276474" cy="2162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Healthcare Disease: prediction (e.g., cancer diagnosis with 90%+ accuracy), drug discovery, and patient outcome prediction.</a:t>
              </a:r>
              <a:endParaRPr lang="en-IN" dirty="0"/>
            </a:p>
          </p:txBody>
        </p:sp>
        <p:pic>
          <p:nvPicPr>
            <p:cNvPr id="2" name="Picture 1"/>
            <p:cNvPicPr>
              <a:picLocks noChangeAspect="1"/>
            </p:cNvPicPr>
            <p:nvPr/>
          </p:nvPicPr>
          <p:blipFill>
            <a:blip r:embed="rId3"/>
            <a:stretch>
              <a:fillRect/>
            </a:stretch>
          </p:blipFill>
          <p:spPr>
            <a:xfrm>
              <a:off x="820214" y="1920777"/>
              <a:ext cx="2276476" cy="1771800"/>
            </a:xfrm>
            <a:prstGeom prst="rect">
              <a:avLst/>
            </a:prstGeom>
          </p:spPr>
        </p:pic>
      </p:grpSp>
      <p:grpSp>
        <p:nvGrpSpPr>
          <p:cNvPr id="15" name="Group 14"/>
          <p:cNvGrpSpPr/>
          <p:nvPr/>
        </p:nvGrpSpPr>
        <p:grpSpPr>
          <a:xfrm>
            <a:off x="2556486" y="1783129"/>
            <a:ext cx="2276475" cy="3954652"/>
            <a:chOff x="3419475" y="1900238"/>
            <a:chExt cx="2276475" cy="3954652"/>
          </a:xfrm>
        </p:grpSpPr>
        <p:sp>
          <p:nvSpPr>
            <p:cNvPr id="11" name="Rectangle 10"/>
            <p:cNvSpPr/>
            <p:nvPr/>
          </p:nvSpPr>
          <p:spPr>
            <a:xfrm>
              <a:off x="3419475" y="3692577"/>
              <a:ext cx="2276475" cy="21623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Finance Fraud:</a:t>
              </a:r>
            </a:p>
            <a:p>
              <a:r>
                <a:rPr lang="en-US" dirty="0"/>
                <a:t>detection (e.g., credit card fraud, identifying 95% of fraudulent transactions), and stock market prediction.</a:t>
              </a:r>
              <a:endParaRPr lang="en-IN" dirty="0"/>
            </a:p>
          </p:txBody>
        </p:sp>
        <p:pic>
          <p:nvPicPr>
            <p:cNvPr id="3" name="Picture 2"/>
            <p:cNvPicPr>
              <a:picLocks noChangeAspect="1"/>
            </p:cNvPicPr>
            <p:nvPr/>
          </p:nvPicPr>
          <p:blipFill>
            <a:blip r:embed="rId4"/>
            <a:stretch>
              <a:fillRect/>
            </a:stretch>
          </p:blipFill>
          <p:spPr>
            <a:xfrm>
              <a:off x="3419475" y="1900238"/>
              <a:ext cx="2276475" cy="1792339"/>
            </a:xfrm>
            <a:prstGeom prst="rect">
              <a:avLst/>
            </a:prstGeom>
          </p:spPr>
        </p:pic>
      </p:grpSp>
      <p:grpSp>
        <p:nvGrpSpPr>
          <p:cNvPr id="16" name="Group 15"/>
          <p:cNvGrpSpPr/>
          <p:nvPr/>
        </p:nvGrpSpPr>
        <p:grpSpPr>
          <a:xfrm>
            <a:off x="4991839" y="1783129"/>
            <a:ext cx="2276475" cy="3954652"/>
            <a:chOff x="6000750" y="1900238"/>
            <a:chExt cx="2276475" cy="3954652"/>
          </a:xfrm>
        </p:grpSpPr>
        <p:sp>
          <p:nvSpPr>
            <p:cNvPr id="12" name="Rectangle 11"/>
            <p:cNvSpPr/>
            <p:nvPr/>
          </p:nvSpPr>
          <p:spPr>
            <a:xfrm>
              <a:off x="6000750" y="3692576"/>
              <a:ext cx="2276475" cy="21623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t>E-commerce</a:t>
              </a:r>
            </a:p>
            <a:p>
              <a:r>
                <a:rPr lang="en-US"/>
                <a:t>Recommendation systems (e.g., predicting user preferences with 85% precision), and customer churn prediction.</a:t>
              </a:r>
            </a:p>
          </p:txBody>
        </p:sp>
        <p:pic>
          <p:nvPicPr>
            <p:cNvPr id="8" name="Picture 7"/>
            <p:cNvPicPr>
              <a:picLocks noChangeAspect="1"/>
            </p:cNvPicPr>
            <p:nvPr/>
          </p:nvPicPr>
          <p:blipFill>
            <a:blip r:embed="rId5"/>
            <a:stretch>
              <a:fillRect/>
            </a:stretch>
          </p:blipFill>
          <p:spPr>
            <a:xfrm>
              <a:off x="6000750" y="1900238"/>
              <a:ext cx="2276475" cy="1792339"/>
            </a:xfrm>
            <a:prstGeom prst="rect">
              <a:avLst/>
            </a:prstGeom>
          </p:spPr>
        </p:pic>
      </p:grpSp>
      <p:grpSp>
        <p:nvGrpSpPr>
          <p:cNvPr id="17" name="Group 16"/>
          <p:cNvGrpSpPr/>
          <p:nvPr/>
        </p:nvGrpSpPr>
        <p:grpSpPr>
          <a:xfrm>
            <a:off x="7427192" y="1783129"/>
            <a:ext cx="2301261" cy="3954652"/>
            <a:chOff x="8582025" y="1900238"/>
            <a:chExt cx="2301261" cy="3954652"/>
          </a:xfrm>
        </p:grpSpPr>
        <p:sp>
          <p:nvSpPr>
            <p:cNvPr id="13" name="Rectangle 12"/>
            <p:cNvSpPr/>
            <p:nvPr/>
          </p:nvSpPr>
          <p:spPr>
            <a:xfrm>
              <a:off x="8582025" y="3692576"/>
              <a:ext cx="2276475" cy="21623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b="1" dirty="0"/>
                <a:t>Image Recognition</a:t>
              </a:r>
            </a:p>
            <a:p>
              <a:r>
                <a:rPr lang="en-IN" dirty="0"/>
                <a:t>Facial recognition, object detection in autonomous vehicles, and medical image analysis.</a:t>
              </a:r>
            </a:p>
          </p:txBody>
        </p:sp>
        <p:pic>
          <p:nvPicPr>
            <p:cNvPr id="9" name="Picture 8"/>
            <p:cNvPicPr>
              <a:picLocks noChangeAspect="1"/>
            </p:cNvPicPr>
            <p:nvPr/>
          </p:nvPicPr>
          <p:blipFill>
            <a:blip r:embed="rId6"/>
            <a:stretch>
              <a:fillRect/>
            </a:stretch>
          </p:blipFill>
          <p:spPr>
            <a:xfrm>
              <a:off x="8614306" y="1900238"/>
              <a:ext cx="2268980" cy="1792339"/>
            </a:xfrm>
            <a:prstGeom prst="rect">
              <a:avLst/>
            </a:prstGeom>
          </p:spPr>
        </p:pic>
      </p:grpSp>
      <p:pic>
        <p:nvPicPr>
          <p:cNvPr id="20" name="Picture 19"/>
          <p:cNvPicPr>
            <a:picLocks noChangeAspect="1"/>
          </p:cNvPicPr>
          <p:nvPr/>
        </p:nvPicPr>
        <p:blipFill>
          <a:blip r:embed="rId6"/>
          <a:stretch>
            <a:fillRect/>
          </a:stretch>
        </p:blipFill>
        <p:spPr>
          <a:xfrm>
            <a:off x="9846065" y="1783129"/>
            <a:ext cx="2268980" cy="1792339"/>
          </a:xfrm>
          <a:prstGeom prst="rect">
            <a:avLst/>
          </a:prstGeom>
        </p:spPr>
      </p:pic>
      <p:grpSp>
        <p:nvGrpSpPr>
          <p:cNvPr id="22" name="Group 21"/>
          <p:cNvGrpSpPr/>
          <p:nvPr/>
        </p:nvGrpSpPr>
        <p:grpSpPr>
          <a:xfrm>
            <a:off x="9813784" y="1803668"/>
            <a:ext cx="2301261" cy="3934113"/>
            <a:chOff x="9813784" y="1803668"/>
            <a:chExt cx="2301261" cy="3934113"/>
          </a:xfrm>
        </p:grpSpPr>
        <p:sp>
          <p:nvSpPr>
            <p:cNvPr id="19" name="Rectangle 18"/>
            <p:cNvSpPr/>
            <p:nvPr/>
          </p:nvSpPr>
          <p:spPr>
            <a:xfrm>
              <a:off x="9813784" y="3575467"/>
              <a:ext cx="2276475" cy="21623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a:t>NLP</a:t>
              </a:r>
            </a:p>
            <a:p>
              <a:r>
                <a:rPr lang="en-US"/>
                <a:t>Sentiment analysis, spam detection (e.g., 99% accuracy in blocking spam), and language translation.</a:t>
              </a:r>
            </a:p>
          </p:txBody>
        </p:sp>
        <p:pic>
          <p:nvPicPr>
            <p:cNvPr id="21" name="Picture 20"/>
            <p:cNvPicPr>
              <a:picLocks noChangeAspect="1"/>
            </p:cNvPicPr>
            <p:nvPr/>
          </p:nvPicPr>
          <p:blipFill>
            <a:blip r:embed="rId7"/>
            <a:stretch>
              <a:fillRect/>
            </a:stretch>
          </p:blipFill>
          <p:spPr>
            <a:xfrm>
              <a:off x="9821279" y="1803668"/>
              <a:ext cx="2293766" cy="1771798"/>
            </a:xfrm>
            <a:prstGeom prst="rect">
              <a:avLst/>
            </a:prstGeom>
          </p:spPr>
        </p:pic>
      </p:grpSp>
    </p:spTree>
    <p:extLst>
      <p:ext uri="{BB962C8B-B14F-4D97-AF65-F5344CB8AC3E}">
        <p14:creationId xmlns:p14="http://schemas.microsoft.com/office/powerpoint/2010/main" val="22052246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2156346" y="393284"/>
            <a:ext cx="9088272" cy="401168"/>
          </a:xfrm>
        </p:spPr>
        <p:txBody>
          <a:bodyPr>
            <a:normAutofit fontScale="90000"/>
          </a:bodyPr>
          <a:lstStyle/>
          <a:p>
            <a:pPr algn="just"/>
            <a:r>
              <a:rPr lang="en-US" dirty="0">
                <a:latin typeface="+mn-lt"/>
              </a:rPr>
              <a:t>Example</a:t>
            </a:r>
            <a:endParaRPr lang="en-IN" dirty="0">
              <a:latin typeface="+mn-lt"/>
            </a:endParaRPr>
          </a:p>
        </p:txBody>
      </p:sp>
      <p:pic>
        <p:nvPicPr>
          <p:cNvPr id="4" name="Picture 3"/>
          <p:cNvPicPr>
            <a:picLocks noChangeAspect="1"/>
          </p:cNvPicPr>
          <p:nvPr/>
        </p:nvPicPr>
        <p:blipFill>
          <a:blip r:embed="rId2"/>
          <a:stretch>
            <a:fillRect/>
          </a:stretch>
        </p:blipFill>
        <p:spPr>
          <a:xfrm>
            <a:off x="109182" y="135036"/>
            <a:ext cx="1767993" cy="719390"/>
          </a:xfrm>
          <a:prstGeom prst="rect">
            <a:avLst/>
          </a:prstGeom>
        </p:spPr>
      </p:pic>
      <p:sp>
        <p:nvSpPr>
          <p:cNvPr id="2" name="Rectangle 1"/>
          <p:cNvSpPr/>
          <p:nvPr/>
        </p:nvSpPr>
        <p:spPr>
          <a:xfrm>
            <a:off x="353594" y="1006101"/>
            <a:ext cx="3378041" cy="369332"/>
          </a:xfrm>
          <a:prstGeom prst="rect">
            <a:avLst/>
          </a:prstGeom>
        </p:spPr>
        <p:txBody>
          <a:bodyPr wrap="none">
            <a:spAutoFit/>
          </a:bodyPr>
          <a:lstStyle/>
          <a:p>
            <a:r>
              <a:rPr lang="en-US" dirty="0"/>
              <a:t>Consider a dataset with 5 records:</a:t>
            </a:r>
            <a:endParaRPr lang="en-IN" dirty="0"/>
          </a:p>
        </p:txBody>
      </p:sp>
      <p:graphicFrame>
        <p:nvGraphicFramePr>
          <p:cNvPr id="7" name="Table 6"/>
          <p:cNvGraphicFramePr>
            <a:graphicFrameLocks noGrp="1"/>
          </p:cNvGraphicFramePr>
          <p:nvPr>
            <p:extLst>
              <p:ext uri="{D42A27DB-BD31-4B8C-83A1-F6EECF244321}">
                <p14:modId xmlns:p14="http://schemas.microsoft.com/office/powerpoint/2010/main" val="4103803101"/>
              </p:ext>
            </p:extLst>
          </p:nvPr>
        </p:nvGraphicFramePr>
        <p:xfrm>
          <a:off x="2609850" y="1798545"/>
          <a:ext cx="6418804" cy="2194560"/>
        </p:xfrm>
        <a:graphic>
          <a:graphicData uri="http://schemas.openxmlformats.org/drawingml/2006/table">
            <a:tbl>
              <a:tblPr/>
              <a:tblGrid>
                <a:gridCol w="1604701">
                  <a:extLst>
                    <a:ext uri="{9D8B030D-6E8A-4147-A177-3AD203B41FA5}">
                      <a16:colId xmlns:a16="http://schemas.microsoft.com/office/drawing/2014/main" val="20000"/>
                    </a:ext>
                  </a:extLst>
                </a:gridCol>
                <a:gridCol w="1604701">
                  <a:extLst>
                    <a:ext uri="{9D8B030D-6E8A-4147-A177-3AD203B41FA5}">
                      <a16:colId xmlns:a16="http://schemas.microsoft.com/office/drawing/2014/main" val="20001"/>
                    </a:ext>
                  </a:extLst>
                </a:gridCol>
                <a:gridCol w="1604701">
                  <a:extLst>
                    <a:ext uri="{9D8B030D-6E8A-4147-A177-3AD203B41FA5}">
                      <a16:colId xmlns:a16="http://schemas.microsoft.com/office/drawing/2014/main" val="20002"/>
                    </a:ext>
                  </a:extLst>
                </a:gridCol>
                <a:gridCol w="1604701">
                  <a:extLst>
                    <a:ext uri="{9D8B030D-6E8A-4147-A177-3AD203B41FA5}">
                      <a16:colId xmlns:a16="http://schemas.microsoft.com/office/drawing/2014/main" val="20003"/>
                    </a:ext>
                  </a:extLst>
                </a:gridCol>
              </a:tblGrid>
              <a:tr h="0">
                <a:tc>
                  <a:txBody>
                    <a:bodyPr/>
                    <a:lstStyle/>
                    <a:p>
                      <a:r>
                        <a:rPr lang="en-IN" dirty="0"/>
                        <a:t>Applicant</a:t>
                      </a:r>
                    </a:p>
                  </a:txBody>
                  <a:tcPr anchor="ctr">
                    <a:lnL>
                      <a:noFill/>
                    </a:lnL>
                    <a:lnR>
                      <a:noFill/>
                    </a:lnR>
                    <a:lnT>
                      <a:noFill/>
                    </a:lnT>
                    <a:lnB>
                      <a:noFill/>
                    </a:lnB>
                  </a:tcPr>
                </a:tc>
                <a:tc>
                  <a:txBody>
                    <a:bodyPr/>
                    <a:lstStyle/>
                    <a:p>
                      <a:r>
                        <a:rPr lang="en-IN"/>
                        <a:t>Income</a:t>
                      </a:r>
                    </a:p>
                  </a:txBody>
                  <a:tcPr anchor="ctr">
                    <a:lnL>
                      <a:noFill/>
                    </a:lnL>
                    <a:lnR>
                      <a:noFill/>
                    </a:lnR>
                    <a:lnT>
                      <a:noFill/>
                    </a:lnT>
                    <a:lnB>
                      <a:noFill/>
                    </a:lnB>
                  </a:tcPr>
                </a:tc>
                <a:tc>
                  <a:txBody>
                    <a:bodyPr/>
                    <a:lstStyle/>
                    <a:p>
                      <a:r>
                        <a:rPr lang="en-IN"/>
                        <a:t>Credit Score</a:t>
                      </a:r>
                    </a:p>
                  </a:txBody>
                  <a:tcPr anchor="ctr">
                    <a:lnL>
                      <a:noFill/>
                    </a:lnL>
                    <a:lnR>
                      <a:noFill/>
                    </a:lnR>
                    <a:lnT>
                      <a:noFill/>
                    </a:lnT>
                    <a:lnB>
                      <a:noFill/>
                    </a:lnB>
                  </a:tcPr>
                </a:tc>
                <a:tc>
                  <a:txBody>
                    <a:bodyPr/>
                    <a:lstStyle/>
                    <a:p>
                      <a:r>
                        <a:rPr lang="en-IN"/>
                        <a:t>Approved</a:t>
                      </a:r>
                    </a:p>
                  </a:txBody>
                  <a:tcPr anchor="ctr">
                    <a:lnL>
                      <a:noFill/>
                    </a:lnL>
                    <a:lnR>
                      <a:noFill/>
                    </a:lnR>
                    <a:lnT>
                      <a:noFill/>
                    </a:lnT>
                    <a:lnB>
                      <a:noFill/>
                    </a:lnB>
                  </a:tcPr>
                </a:tc>
                <a:extLst>
                  <a:ext uri="{0D108BD9-81ED-4DB2-BD59-A6C34878D82A}">
                    <a16:rowId xmlns:a16="http://schemas.microsoft.com/office/drawing/2014/main" val="10000"/>
                  </a:ext>
                </a:extLst>
              </a:tr>
              <a:tr h="0">
                <a:tc>
                  <a:txBody>
                    <a:bodyPr/>
                    <a:lstStyle/>
                    <a:p>
                      <a:r>
                        <a:rPr lang="en-IN"/>
                        <a:t>A</a:t>
                      </a:r>
                    </a:p>
                  </a:txBody>
                  <a:tcPr anchor="ctr">
                    <a:lnL>
                      <a:noFill/>
                    </a:lnL>
                    <a:lnR>
                      <a:noFill/>
                    </a:lnR>
                    <a:lnT>
                      <a:noFill/>
                    </a:lnT>
                    <a:lnB>
                      <a:noFill/>
                    </a:lnB>
                  </a:tcPr>
                </a:tc>
                <a:tc>
                  <a:txBody>
                    <a:bodyPr/>
                    <a:lstStyle/>
                    <a:p>
                      <a:r>
                        <a:rPr lang="en-IN"/>
                        <a:t>50K</a:t>
                      </a:r>
                    </a:p>
                  </a:txBody>
                  <a:tcPr anchor="ctr">
                    <a:lnL>
                      <a:noFill/>
                    </a:lnL>
                    <a:lnR>
                      <a:noFill/>
                    </a:lnR>
                    <a:lnT>
                      <a:noFill/>
                    </a:lnT>
                    <a:lnB>
                      <a:noFill/>
                    </a:lnB>
                  </a:tcPr>
                </a:tc>
                <a:tc>
                  <a:txBody>
                    <a:bodyPr/>
                    <a:lstStyle/>
                    <a:p>
                      <a:r>
                        <a:rPr lang="en-IN"/>
                        <a:t>700</a:t>
                      </a:r>
                    </a:p>
                  </a:txBody>
                  <a:tcPr anchor="ctr">
                    <a:lnL>
                      <a:noFill/>
                    </a:lnL>
                    <a:lnR>
                      <a:noFill/>
                    </a:lnR>
                    <a:lnT>
                      <a:noFill/>
                    </a:lnT>
                    <a:lnB>
                      <a:noFill/>
                    </a:lnB>
                  </a:tcPr>
                </a:tc>
                <a:tc>
                  <a:txBody>
                    <a:bodyPr/>
                    <a:lstStyle/>
                    <a:p>
                      <a:r>
                        <a:rPr lang="en-IN"/>
                        <a:t>Yes</a:t>
                      </a:r>
                    </a:p>
                  </a:txBody>
                  <a:tcPr anchor="ctr">
                    <a:lnL>
                      <a:noFill/>
                    </a:lnL>
                    <a:lnR>
                      <a:noFill/>
                    </a:lnR>
                    <a:lnT>
                      <a:noFill/>
                    </a:lnT>
                    <a:lnB>
                      <a:noFill/>
                    </a:lnB>
                  </a:tcPr>
                </a:tc>
                <a:extLst>
                  <a:ext uri="{0D108BD9-81ED-4DB2-BD59-A6C34878D82A}">
                    <a16:rowId xmlns:a16="http://schemas.microsoft.com/office/drawing/2014/main" val="10001"/>
                  </a:ext>
                </a:extLst>
              </a:tr>
              <a:tr h="0">
                <a:tc>
                  <a:txBody>
                    <a:bodyPr/>
                    <a:lstStyle/>
                    <a:p>
                      <a:r>
                        <a:rPr lang="en-IN"/>
                        <a:t>B</a:t>
                      </a:r>
                    </a:p>
                  </a:txBody>
                  <a:tcPr anchor="ctr">
                    <a:lnL>
                      <a:noFill/>
                    </a:lnL>
                    <a:lnR>
                      <a:noFill/>
                    </a:lnR>
                    <a:lnT>
                      <a:noFill/>
                    </a:lnT>
                    <a:lnB>
                      <a:noFill/>
                    </a:lnB>
                  </a:tcPr>
                </a:tc>
                <a:tc>
                  <a:txBody>
                    <a:bodyPr/>
                    <a:lstStyle/>
                    <a:p>
                      <a:r>
                        <a:rPr lang="en-IN"/>
                        <a:t>60K</a:t>
                      </a:r>
                    </a:p>
                  </a:txBody>
                  <a:tcPr anchor="ctr">
                    <a:lnL>
                      <a:noFill/>
                    </a:lnL>
                    <a:lnR>
                      <a:noFill/>
                    </a:lnR>
                    <a:lnT>
                      <a:noFill/>
                    </a:lnT>
                    <a:lnB>
                      <a:noFill/>
                    </a:lnB>
                  </a:tcPr>
                </a:tc>
                <a:tc>
                  <a:txBody>
                    <a:bodyPr/>
                    <a:lstStyle/>
                    <a:p>
                      <a:r>
                        <a:rPr lang="en-IN" dirty="0"/>
                        <a:t>650</a:t>
                      </a:r>
                    </a:p>
                  </a:txBody>
                  <a:tcPr anchor="ctr">
                    <a:lnL>
                      <a:noFill/>
                    </a:lnL>
                    <a:lnR>
                      <a:noFill/>
                    </a:lnR>
                    <a:lnT>
                      <a:noFill/>
                    </a:lnT>
                    <a:lnB>
                      <a:noFill/>
                    </a:lnB>
                  </a:tcPr>
                </a:tc>
                <a:tc>
                  <a:txBody>
                    <a:bodyPr/>
                    <a:lstStyle/>
                    <a:p>
                      <a:r>
                        <a:rPr lang="en-IN"/>
                        <a:t>Yes</a:t>
                      </a:r>
                    </a:p>
                  </a:txBody>
                  <a:tcPr anchor="ctr">
                    <a:lnL>
                      <a:noFill/>
                    </a:lnL>
                    <a:lnR>
                      <a:noFill/>
                    </a:lnR>
                    <a:lnT>
                      <a:noFill/>
                    </a:lnT>
                    <a:lnB>
                      <a:noFill/>
                    </a:lnB>
                  </a:tcPr>
                </a:tc>
                <a:extLst>
                  <a:ext uri="{0D108BD9-81ED-4DB2-BD59-A6C34878D82A}">
                    <a16:rowId xmlns:a16="http://schemas.microsoft.com/office/drawing/2014/main" val="10002"/>
                  </a:ext>
                </a:extLst>
              </a:tr>
              <a:tr h="0">
                <a:tc>
                  <a:txBody>
                    <a:bodyPr/>
                    <a:lstStyle/>
                    <a:p>
                      <a:r>
                        <a:rPr lang="en-IN"/>
                        <a:t>C</a:t>
                      </a:r>
                    </a:p>
                  </a:txBody>
                  <a:tcPr anchor="ctr">
                    <a:lnL>
                      <a:noFill/>
                    </a:lnL>
                    <a:lnR>
                      <a:noFill/>
                    </a:lnR>
                    <a:lnT>
                      <a:noFill/>
                    </a:lnT>
                    <a:lnB>
                      <a:noFill/>
                    </a:lnB>
                  </a:tcPr>
                </a:tc>
                <a:tc>
                  <a:txBody>
                    <a:bodyPr/>
                    <a:lstStyle/>
                    <a:p>
                      <a:r>
                        <a:rPr lang="en-IN"/>
                        <a:t>45K</a:t>
                      </a:r>
                    </a:p>
                  </a:txBody>
                  <a:tcPr anchor="ctr">
                    <a:lnL>
                      <a:noFill/>
                    </a:lnL>
                    <a:lnR>
                      <a:noFill/>
                    </a:lnR>
                    <a:lnT>
                      <a:noFill/>
                    </a:lnT>
                    <a:lnB>
                      <a:noFill/>
                    </a:lnB>
                  </a:tcPr>
                </a:tc>
                <a:tc>
                  <a:txBody>
                    <a:bodyPr/>
                    <a:lstStyle/>
                    <a:p>
                      <a:r>
                        <a:rPr lang="en-IN"/>
                        <a:t>600</a:t>
                      </a:r>
                    </a:p>
                  </a:txBody>
                  <a:tcPr anchor="ctr">
                    <a:lnL>
                      <a:noFill/>
                    </a:lnL>
                    <a:lnR>
                      <a:noFill/>
                    </a:lnR>
                    <a:lnT>
                      <a:noFill/>
                    </a:lnT>
                    <a:lnB>
                      <a:noFill/>
                    </a:lnB>
                  </a:tcPr>
                </a:tc>
                <a:tc>
                  <a:txBody>
                    <a:bodyPr/>
                    <a:lstStyle/>
                    <a:p>
                      <a:r>
                        <a:rPr lang="en-IN"/>
                        <a:t>No</a:t>
                      </a:r>
                    </a:p>
                  </a:txBody>
                  <a:tcPr anchor="ctr">
                    <a:lnL>
                      <a:noFill/>
                    </a:lnL>
                    <a:lnR>
                      <a:noFill/>
                    </a:lnR>
                    <a:lnT>
                      <a:noFill/>
                    </a:lnT>
                    <a:lnB>
                      <a:noFill/>
                    </a:lnB>
                  </a:tcPr>
                </a:tc>
                <a:extLst>
                  <a:ext uri="{0D108BD9-81ED-4DB2-BD59-A6C34878D82A}">
                    <a16:rowId xmlns:a16="http://schemas.microsoft.com/office/drawing/2014/main" val="10003"/>
                  </a:ext>
                </a:extLst>
              </a:tr>
              <a:tr h="0">
                <a:tc>
                  <a:txBody>
                    <a:bodyPr/>
                    <a:lstStyle/>
                    <a:p>
                      <a:r>
                        <a:rPr lang="en-IN"/>
                        <a:t>D</a:t>
                      </a:r>
                    </a:p>
                  </a:txBody>
                  <a:tcPr anchor="ctr">
                    <a:lnL>
                      <a:noFill/>
                    </a:lnL>
                    <a:lnR>
                      <a:noFill/>
                    </a:lnR>
                    <a:lnT>
                      <a:noFill/>
                    </a:lnT>
                    <a:lnB>
                      <a:noFill/>
                    </a:lnB>
                  </a:tcPr>
                </a:tc>
                <a:tc>
                  <a:txBody>
                    <a:bodyPr/>
                    <a:lstStyle/>
                    <a:p>
                      <a:r>
                        <a:rPr lang="en-IN"/>
                        <a:t>80K</a:t>
                      </a:r>
                    </a:p>
                  </a:txBody>
                  <a:tcPr anchor="ctr">
                    <a:lnL>
                      <a:noFill/>
                    </a:lnL>
                    <a:lnR>
                      <a:noFill/>
                    </a:lnR>
                    <a:lnT>
                      <a:noFill/>
                    </a:lnT>
                    <a:lnB>
                      <a:noFill/>
                    </a:lnB>
                  </a:tcPr>
                </a:tc>
                <a:tc>
                  <a:txBody>
                    <a:bodyPr/>
                    <a:lstStyle/>
                    <a:p>
                      <a:r>
                        <a:rPr lang="en-IN"/>
                        <a:t>720</a:t>
                      </a:r>
                    </a:p>
                  </a:txBody>
                  <a:tcPr anchor="ctr">
                    <a:lnL>
                      <a:noFill/>
                    </a:lnL>
                    <a:lnR>
                      <a:noFill/>
                    </a:lnR>
                    <a:lnT>
                      <a:noFill/>
                    </a:lnT>
                    <a:lnB>
                      <a:noFill/>
                    </a:lnB>
                  </a:tcPr>
                </a:tc>
                <a:tc>
                  <a:txBody>
                    <a:bodyPr/>
                    <a:lstStyle/>
                    <a:p>
                      <a:r>
                        <a:rPr lang="en-IN"/>
                        <a:t>Yes</a:t>
                      </a:r>
                    </a:p>
                  </a:txBody>
                  <a:tcPr anchor="ctr">
                    <a:lnL>
                      <a:noFill/>
                    </a:lnL>
                    <a:lnR>
                      <a:noFill/>
                    </a:lnR>
                    <a:lnT>
                      <a:noFill/>
                    </a:lnT>
                    <a:lnB>
                      <a:noFill/>
                    </a:lnB>
                  </a:tcPr>
                </a:tc>
                <a:extLst>
                  <a:ext uri="{0D108BD9-81ED-4DB2-BD59-A6C34878D82A}">
                    <a16:rowId xmlns:a16="http://schemas.microsoft.com/office/drawing/2014/main" val="10004"/>
                  </a:ext>
                </a:extLst>
              </a:tr>
              <a:tr h="0">
                <a:tc>
                  <a:txBody>
                    <a:bodyPr/>
                    <a:lstStyle/>
                    <a:p>
                      <a:r>
                        <a:rPr lang="en-IN"/>
                        <a:t>E</a:t>
                      </a:r>
                    </a:p>
                  </a:txBody>
                  <a:tcPr anchor="ctr">
                    <a:lnL>
                      <a:noFill/>
                    </a:lnL>
                    <a:lnR>
                      <a:noFill/>
                    </a:lnR>
                    <a:lnT>
                      <a:noFill/>
                    </a:lnT>
                    <a:lnB>
                      <a:noFill/>
                    </a:lnB>
                  </a:tcPr>
                </a:tc>
                <a:tc>
                  <a:txBody>
                    <a:bodyPr/>
                    <a:lstStyle/>
                    <a:p>
                      <a:r>
                        <a:rPr lang="en-IN"/>
                        <a:t>30K</a:t>
                      </a:r>
                    </a:p>
                  </a:txBody>
                  <a:tcPr anchor="ctr">
                    <a:lnL>
                      <a:noFill/>
                    </a:lnL>
                    <a:lnR>
                      <a:noFill/>
                    </a:lnR>
                    <a:lnT>
                      <a:noFill/>
                    </a:lnT>
                    <a:lnB>
                      <a:noFill/>
                    </a:lnB>
                  </a:tcPr>
                </a:tc>
                <a:tc>
                  <a:txBody>
                    <a:bodyPr/>
                    <a:lstStyle/>
                    <a:p>
                      <a:r>
                        <a:rPr lang="en-IN"/>
                        <a:t>580</a:t>
                      </a:r>
                    </a:p>
                  </a:txBody>
                  <a:tcPr anchor="ctr">
                    <a:lnL>
                      <a:noFill/>
                    </a:lnL>
                    <a:lnR>
                      <a:noFill/>
                    </a:lnR>
                    <a:lnT>
                      <a:noFill/>
                    </a:lnT>
                    <a:lnB>
                      <a:noFill/>
                    </a:lnB>
                  </a:tcPr>
                </a:tc>
                <a:tc>
                  <a:txBody>
                    <a:bodyPr/>
                    <a:lstStyle/>
                    <a:p>
                      <a:r>
                        <a:rPr lang="en-IN" dirty="0"/>
                        <a:t>No</a:t>
                      </a:r>
                    </a:p>
                  </a:txBody>
                  <a:tcPr anchor="ctr">
                    <a:lnL>
                      <a:noFill/>
                    </a:lnL>
                    <a:lnR>
                      <a:noFill/>
                    </a:lnR>
                    <a:lnT>
                      <a:noFill/>
                    </a:lnT>
                    <a:lnB>
                      <a:noFill/>
                    </a:lnB>
                  </a:tcPr>
                </a:tc>
                <a:extLst>
                  <a:ext uri="{0D108BD9-81ED-4DB2-BD59-A6C34878D82A}">
                    <a16:rowId xmlns:a16="http://schemas.microsoft.com/office/drawing/2014/main" val="10005"/>
                  </a:ext>
                </a:extLst>
              </a:tr>
            </a:tbl>
          </a:graphicData>
        </a:graphic>
      </p:graphicFrame>
      <p:sp>
        <p:nvSpPr>
          <p:cNvPr id="8" name="Rectangle 7"/>
          <p:cNvSpPr/>
          <p:nvPr/>
        </p:nvSpPr>
        <p:spPr>
          <a:xfrm>
            <a:off x="2609850" y="4416217"/>
            <a:ext cx="6418804" cy="1477328"/>
          </a:xfrm>
          <a:prstGeom prst="rect">
            <a:avLst/>
          </a:prstGeom>
        </p:spPr>
        <p:txBody>
          <a:bodyPr wrap="square">
            <a:spAutoFit/>
          </a:bodyPr>
          <a:lstStyle/>
          <a:p>
            <a:r>
              <a:rPr lang="en-US" dirty="0"/>
              <a:t>Bagging creates 3 random samples and builds 3 trees:</a:t>
            </a:r>
          </a:p>
          <a:p>
            <a:pPr>
              <a:buFont typeface="Arial" panose="020B0604020202020204" pitchFamily="34" charset="0"/>
              <a:buChar char="•"/>
            </a:pPr>
            <a:r>
              <a:rPr lang="en-US" dirty="0"/>
              <a:t>Tree 1 predicts: Yes</a:t>
            </a:r>
          </a:p>
          <a:p>
            <a:pPr>
              <a:buFont typeface="Arial" panose="020B0604020202020204" pitchFamily="34" charset="0"/>
              <a:buChar char="•"/>
            </a:pPr>
            <a:r>
              <a:rPr lang="en-US" dirty="0"/>
              <a:t>Tree 2 predicts: No</a:t>
            </a:r>
          </a:p>
          <a:p>
            <a:pPr>
              <a:buFont typeface="Arial" panose="020B0604020202020204" pitchFamily="34" charset="0"/>
              <a:buChar char="•"/>
            </a:pPr>
            <a:r>
              <a:rPr lang="en-US" dirty="0"/>
              <a:t>Tree 3 predicts: Yes</a:t>
            </a:r>
          </a:p>
          <a:p>
            <a:r>
              <a:rPr lang="en-US" b="1" dirty="0"/>
              <a:t>Final Prediction (majority vote): Yes</a:t>
            </a:r>
            <a:endParaRPr lang="en-US" dirty="0"/>
          </a:p>
        </p:txBody>
      </p:sp>
    </p:spTree>
    <p:extLst>
      <p:ext uri="{BB962C8B-B14F-4D97-AF65-F5344CB8AC3E}">
        <p14:creationId xmlns:p14="http://schemas.microsoft.com/office/powerpoint/2010/main" val="20610281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KL University - Wikipedia">
            <a:extLst>
              <a:ext uri="{FF2B5EF4-FFF2-40B4-BE49-F238E27FC236}">
                <a16:creationId xmlns:a16="http://schemas.microsoft.com/office/drawing/2014/main" id="{C7BC2855-62DF-7C68-2680-6F1BDACC9B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348" y="109267"/>
            <a:ext cx="1772524" cy="718048"/>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p:cNvSpPr>
            <a:spLocks noGrp="1"/>
          </p:cNvSpPr>
          <p:nvPr>
            <p:ph type="title"/>
          </p:nvPr>
        </p:nvSpPr>
        <p:spPr>
          <a:xfrm>
            <a:off x="1138452" y="3120086"/>
            <a:ext cx="7732593" cy="923278"/>
          </a:xfrm>
          <a:gradFill>
            <a:gsLst>
              <a:gs pos="0">
                <a:srgbClr val="00B0F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normAutofit fontScale="90000"/>
          </a:bodyPr>
          <a:lstStyle/>
          <a:p>
            <a:pPr marL="742950" indent="-742950">
              <a:buFont typeface="+mj-lt"/>
              <a:buAutoNum type="arabicPeriod"/>
            </a:pPr>
            <a:r>
              <a:rPr lang="en-US" dirty="0"/>
              <a:t>	</a:t>
            </a:r>
            <a:br>
              <a:rPr lang="en-US" dirty="0"/>
            </a:br>
            <a:br>
              <a:rPr lang="en-US" dirty="0"/>
            </a:br>
            <a:br>
              <a:rPr lang="en-US" dirty="0"/>
            </a:br>
            <a:r>
              <a:rPr lang="en-US" sz="3100" dirty="0"/>
              <a:t>2</a:t>
            </a:r>
            <a:r>
              <a:rPr lang="en-US" dirty="0"/>
              <a:t>.</a:t>
            </a:r>
            <a:r>
              <a:rPr lang="en-US" sz="2700" b="1" dirty="0"/>
              <a:t>Bagging Explained</a:t>
            </a:r>
            <a:br>
              <a:rPr lang="en-US" sz="2700" b="1" dirty="0"/>
            </a:br>
            <a:r>
              <a:rPr lang="en-US" sz="2700" dirty="0"/>
              <a:t>Delving into Bootstrap Aggregating and its benefits</a:t>
            </a:r>
            <a:r>
              <a:rPr lang="en-US" dirty="0"/>
              <a:t>.</a:t>
            </a:r>
            <a:br>
              <a:rPr lang="en-US" dirty="0"/>
            </a:br>
            <a:br>
              <a:rPr lang="en-US" dirty="0"/>
            </a:br>
            <a:br>
              <a:rPr lang="en-US" dirty="0"/>
            </a:br>
            <a:endParaRPr lang="en-IN" dirty="0"/>
          </a:p>
        </p:txBody>
      </p:sp>
      <p:sp>
        <p:nvSpPr>
          <p:cNvPr id="10" name="Title 4"/>
          <p:cNvSpPr txBox="1">
            <a:spLocks/>
          </p:cNvSpPr>
          <p:nvPr/>
        </p:nvSpPr>
        <p:spPr>
          <a:xfrm>
            <a:off x="1138452" y="1044359"/>
            <a:ext cx="7732593" cy="791517"/>
          </a:xfrm>
          <a:prstGeom prst="rect">
            <a:avLst/>
          </a:prstGeom>
          <a:solidFill>
            <a:schemeClr val="accent4">
              <a:lumMod val="20000"/>
              <a:lumOff val="80000"/>
            </a:schemeClr>
          </a:solidFill>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	</a:t>
            </a:r>
            <a:br>
              <a:rPr lang="en-US" dirty="0"/>
            </a:br>
            <a:r>
              <a:rPr lang="en-US" dirty="0"/>
              <a:t>Agenda</a:t>
            </a:r>
            <a:endParaRPr lang="en-IN" dirty="0"/>
          </a:p>
        </p:txBody>
      </p:sp>
      <p:sp>
        <p:nvSpPr>
          <p:cNvPr id="11" name="Title 4"/>
          <p:cNvSpPr txBox="1">
            <a:spLocks/>
          </p:cNvSpPr>
          <p:nvPr/>
        </p:nvSpPr>
        <p:spPr>
          <a:xfrm>
            <a:off x="1138452" y="1935709"/>
            <a:ext cx="7732593" cy="967333"/>
          </a:xfrm>
          <a:prstGeom prst="rect">
            <a:avLst/>
          </a:prstGeom>
          <a:gradFill>
            <a:gsLst>
              <a:gs pos="0">
                <a:srgbClr val="00B0F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dirty="0"/>
              <a:t>         1. What is Ensemble Learning?</a:t>
            </a:r>
          </a:p>
          <a:p>
            <a:r>
              <a:rPr lang="en-US" dirty="0"/>
              <a:t>	</a:t>
            </a:r>
            <a:br>
              <a:rPr lang="en-US" dirty="0"/>
            </a:br>
            <a:r>
              <a:rPr lang="en-US" dirty="0"/>
              <a:t>	</a:t>
            </a:r>
            <a:r>
              <a:rPr lang="en-US" sz="5000" dirty="0"/>
              <a:t>Understanding the core concept of combining multiple models.</a:t>
            </a:r>
            <a:endParaRPr lang="en-IN" sz="5000" dirty="0"/>
          </a:p>
        </p:txBody>
      </p:sp>
      <p:sp>
        <p:nvSpPr>
          <p:cNvPr id="12" name="Title 4"/>
          <p:cNvSpPr txBox="1">
            <a:spLocks/>
          </p:cNvSpPr>
          <p:nvPr/>
        </p:nvSpPr>
        <p:spPr>
          <a:xfrm>
            <a:off x="1138452" y="4187252"/>
            <a:ext cx="7732593" cy="791517"/>
          </a:xfrm>
          <a:prstGeom prst="rect">
            <a:avLst/>
          </a:prstGeom>
          <a:gradFill>
            <a:gsLst>
              <a:gs pos="0">
                <a:srgbClr val="7030A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	3.Random Forests Demystified</a:t>
            </a:r>
          </a:p>
          <a:p>
            <a:endParaRPr lang="en-US" b="1" dirty="0"/>
          </a:p>
          <a:p>
            <a:r>
              <a:rPr lang="en-US" dirty="0"/>
              <a:t>	Exploring the evolution of Bagging with feature randomness.</a:t>
            </a:r>
          </a:p>
        </p:txBody>
      </p:sp>
      <p:pic>
        <p:nvPicPr>
          <p:cNvPr id="6" name="Picture 5"/>
          <p:cNvPicPr>
            <a:picLocks noChangeAspect="1"/>
          </p:cNvPicPr>
          <p:nvPr/>
        </p:nvPicPr>
        <p:blipFill>
          <a:blip r:embed="rId3"/>
          <a:stretch>
            <a:fillRect/>
          </a:stretch>
        </p:blipFill>
        <p:spPr>
          <a:xfrm>
            <a:off x="9001124" y="1044359"/>
            <a:ext cx="2790825" cy="3934410"/>
          </a:xfrm>
          <a:prstGeom prst="rect">
            <a:avLst/>
          </a:prstGeom>
        </p:spPr>
      </p:pic>
    </p:spTree>
    <p:extLst>
      <p:ext uri="{BB962C8B-B14F-4D97-AF65-F5344CB8AC3E}">
        <p14:creationId xmlns:p14="http://schemas.microsoft.com/office/powerpoint/2010/main" val="20591250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724E28-6257-85E6-8AD7-BFD3528B76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17C60E-8A1A-A722-AA95-E46872AABE39}"/>
              </a:ext>
            </a:extLst>
          </p:cNvPr>
          <p:cNvSpPr>
            <a:spLocks noGrp="1"/>
          </p:cNvSpPr>
          <p:nvPr>
            <p:ph type="title"/>
          </p:nvPr>
        </p:nvSpPr>
        <p:spPr>
          <a:xfrm>
            <a:off x="2143125" y="0"/>
            <a:ext cx="6096000" cy="1062038"/>
          </a:xfrm>
        </p:spPr>
        <p:txBody>
          <a:bodyPr>
            <a:normAutofit/>
          </a:bodyPr>
          <a:lstStyle/>
          <a:p>
            <a:r>
              <a:rPr lang="en-IN" sz="4000" dirty="0">
                <a:latin typeface="+mn-lt"/>
              </a:rPr>
              <a:t>Bagging </a:t>
            </a:r>
          </a:p>
        </p:txBody>
      </p:sp>
      <p:pic>
        <p:nvPicPr>
          <p:cNvPr id="4" name="Picture 3">
            <a:extLst>
              <a:ext uri="{FF2B5EF4-FFF2-40B4-BE49-F238E27FC236}">
                <a16:creationId xmlns:a16="http://schemas.microsoft.com/office/drawing/2014/main" id="{3CBEAD0E-8732-F619-2153-5C4FB3BC1EFA}"/>
              </a:ext>
            </a:extLst>
          </p:cNvPr>
          <p:cNvPicPr>
            <a:picLocks noChangeAspect="1"/>
          </p:cNvPicPr>
          <p:nvPr/>
        </p:nvPicPr>
        <p:blipFill>
          <a:blip r:embed="rId2"/>
          <a:stretch>
            <a:fillRect/>
          </a:stretch>
        </p:blipFill>
        <p:spPr>
          <a:xfrm>
            <a:off x="109182" y="135036"/>
            <a:ext cx="1767993" cy="719390"/>
          </a:xfrm>
          <a:prstGeom prst="rect">
            <a:avLst/>
          </a:prstGeom>
        </p:spPr>
      </p:pic>
      <p:sp>
        <p:nvSpPr>
          <p:cNvPr id="3" name="Content Placeholder 2">
            <a:extLst>
              <a:ext uri="{FF2B5EF4-FFF2-40B4-BE49-F238E27FC236}">
                <a16:creationId xmlns:a16="http://schemas.microsoft.com/office/drawing/2014/main" id="{57F8C222-CB73-2246-D8FC-ABB6D99AC5FC}"/>
              </a:ext>
            </a:extLst>
          </p:cNvPr>
          <p:cNvSpPr>
            <a:spLocks noGrp="1"/>
          </p:cNvSpPr>
          <p:nvPr>
            <p:ph sz="half" idx="1"/>
          </p:nvPr>
        </p:nvSpPr>
        <p:spPr>
          <a:xfrm>
            <a:off x="838199" y="854426"/>
            <a:ext cx="10848975" cy="6003573"/>
          </a:xfrm>
        </p:spPr>
        <p:txBody>
          <a:bodyPr>
            <a:normAutofit fontScale="92500"/>
          </a:bodyPr>
          <a:lstStyle/>
          <a:p>
            <a:pPr algn="just">
              <a:lnSpc>
                <a:spcPct val="150000"/>
              </a:lnSpc>
            </a:pPr>
            <a:r>
              <a:rPr lang="en-US" sz="2400" dirty="0"/>
              <a:t>Boosting is an ensemble modeling technique that attempts to build a strong classifier from the number of weak classifiers.</a:t>
            </a:r>
          </a:p>
          <a:p>
            <a:pPr algn="just">
              <a:lnSpc>
                <a:spcPct val="150000"/>
              </a:lnSpc>
            </a:pPr>
            <a:r>
              <a:rPr lang="en-US" sz="2400" dirty="0"/>
              <a:t>It is done by building a model by using weak models in sequential.</a:t>
            </a:r>
          </a:p>
          <a:p>
            <a:pPr algn="just">
              <a:lnSpc>
                <a:spcPct val="150000"/>
              </a:lnSpc>
            </a:pPr>
            <a:r>
              <a:rPr lang="en-US" sz="2400" dirty="0"/>
              <a:t>Firstly, a model is built from the training data. Then the second model is built which tries to correct the errors present in the first model. This procedure is continued and models are added until either the complete training data set is predicted correctly or the maximum number of models are added. </a:t>
            </a:r>
          </a:p>
          <a:p>
            <a:pPr algn="just">
              <a:lnSpc>
                <a:spcPct val="150000"/>
              </a:lnSpc>
            </a:pPr>
            <a:r>
              <a:rPr lang="en-US" sz="2400" dirty="0"/>
              <a:t>Boosting is a method used in machine learning to reduce errors in predictive data analysis.</a:t>
            </a:r>
          </a:p>
          <a:p>
            <a:pPr algn="just">
              <a:lnSpc>
                <a:spcPct val="150000"/>
              </a:lnSpc>
            </a:pPr>
            <a:r>
              <a:rPr lang="en-US" sz="2400" dirty="0"/>
              <a:t>Boosting is an ensemble learning method that combines a set of weak learners into a strong learner to minimize training errors. </a:t>
            </a:r>
          </a:p>
          <a:p>
            <a:endParaRPr lang="en-IN" dirty="0"/>
          </a:p>
        </p:txBody>
      </p:sp>
    </p:spTree>
    <p:extLst>
      <p:ext uri="{BB962C8B-B14F-4D97-AF65-F5344CB8AC3E}">
        <p14:creationId xmlns:p14="http://schemas.microsoft.com/office/powerpoint/2010/main" val="9532045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BB11A-6856-10BC-8FDC-9C74A6A29A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D4319E-8FF1-CAF1-0B8C-CA3C47EEFED5}"/>
              </a:ext>
            </a:extLst>
          </p:cNvPr>
          <p:cNvSpPr>
            <a:spLocks noGrp="1"/>
          </p:cNvSpPr>
          <p:nvPr>
            <p:ph type="title"/>
          </p:nvPr>
        </p:nvSpPr>
        <p:spPr>
          <a:xfrm>
            <a:off x="2143125" y="0"/>
            <a:ext cx="6096000" cy="1062038"/>
          </a:xfrm>
        </p:spPr>
        <p:txBody>
          <a:bodyPr>
            <a:normAutofit/>
          </a:bodyPr>
          <a:lstStyle/>
          <a:p>
            <a:r>
              <a:rPr lang="en-IN" sz="4000" dirty="0">
                <a:latin typeface="+mn-lt"/>
              </a:rPr>
              <a:t>Bagging </a:t>
            </a:r>
          </a:p>
        </p:txBody>
      </p:sp>
      <p:pic>
        <p:nvPicPr>
          <p:cNvPr id="4" name="Picture 3">
            <a:extLst>
              <a:ext uri="{FF2B5EF4-FFF2-40B4-BE49-F238E27FC236}">
                <a16:creationId xmlns:a16="http://schemas.microsoft.com/office/drawing/2014/main" id="{16821DEB-9AC9-0F52-2017-BFDB41507E37}"/>
              </a:ext>
            </a:extLst>
          </p:cNvPr>
          <p:cNvPicPr>
            <a:picLocks noChangeAspect="1"/>
          </p:cNvPicPr>
          <p:nvPr/>
        </p:nvPicPr>
        <p:blipFill>
          <a:blip r:embed="rId2"/>
          <a:stretch>
            <a:fillRect/>
          </a:stretch>
        </p:blipFill>
        <p:spPr>
          <a:xfrm>
            <a:off x="109182" y="135036"/>
            <a:ext cx="1767993" cy="719390"/>
          </a:xfrm>
          <a:prstGeom prst="rect">
            <a:avLst/>
          </a:prstGeom>
        </p:spPr>
      </p:pic>
      <p:pic>
        <p:nvPicPr>
          <p:cNvPr id="7" name="Picture 4" descr="Boosting ensemble mechanism">
            <a:extLst>
              <a:ext uri="{FF2B5EF4-FFF2-40B4-BE49-F238E27FC236}">
                <a16:creationId xmlns:a16="http://schemas.microsoft.com/office/drawing/2014/main" id="{9A9C2A7F-D838-F7DA-29AF-AD41CB858B87}"/>
              </a:ext>
            </a:extLst>
          </p:cNvPr>
          <p:cNvPicPr>
            <a:picLocks noGrp="1" noChangeAspect="1" noChangeArrowheads="1"/>
          </p:cNvPicPr>
          <p:nvPr>
            <p:ph idx="1"/>
          </p:nvPr>
        </p:nvPicPr>
        <p:blipFill>
          <a:blip r:embed="rId3" cstate="print"/>
          <a:srcRect/>
          <a:stretch>
            <a:fillRect/>
          </a:stretch>
        </p:blipFill>
        <p:spPr bwMode="auto">
          <a:xfrm>
            <a:off x="1451580" y="1853754"/>
            <a:ext cx="9603274" cy="4199727"/>
          </a:xfrm>
          <a:prstGeom prst="rect">
            <a:avLst/>
          </a:prstGeom>
          <a:noFill/>
        </p:spPr>
      </p:pic>
    </p:spTree>
    <p:extLst>
      <p:ext uri="{BB962C8B-B14F-4D97-AF65-F5344CB8AC3E}">
        <p14:creationId xmlns:p14="http://schemas.microsoft.com/office/powerpoint/2010/main" val="9438839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21DDD5-7FEF-A35D-FFB4-632C5061AF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0D4155-670D-BE35-0B97-C07C34096823}"/>
              </a:ext>
            </a:extLst>
          </p:cNvPr>
          <p:cNvSpPr>
            <a:spLocks noGrp="1"/>
          </p:cNvSpPr>
          <p:nvPr>
            <p:ph type="title"/>
          </p:nvPr>
        </p:nvSpPr>
        <p:spPr>
          <a:xfrm>
            <a:off x="337154" y="1110048"/>
            <a:ext cx="11292871" cy="1062038"/>
          </a:xfrm>
        </p:spPr>
        <p:txBody>
          <a:bodyPr>
            <a:normAutofit fontScale="90000"/>
          </a:bodyPr>
          <a:lstStyle/>
          <a:p>
            <a:r>
              <a:rPr lang="en-IN" sz="3600" b="1" cap="all" dirty="0">
                <a:solidFill>
                  <a:srgbClr val="04003F"/>
                </a:solidFill>
                <a:latin typeface="Times New Roman" panose="02020603050405020304" pitchFamily="18" charset="0"/>
                <a:cs typeface="Times New Roman" panose="02020603050405020304" pitchFamily="18" charset="0"/>
              </a:rPr>
              <a:t>ADAPTIVE BOOSTING (ADABOOST):</a:t>
            </a:r>
            <a:br>
              <a:rPr lang="en-IN" sz="5400" b="1" cap="all" dirty="0">
                <a:solidFill>
                  <a:srgbClr val="04003F"/>
                </a:solidFill>
                <a:latin typeface="Times New Roman" panose="02020603050405020304" pitchFamily="18" charset="0"/>
                <a:cs typeface="Times New Roman" panose="02020603050405020304" pitchFamily="18" charset="0"/>
              </a:rPr>
            </a:br>
            <a:r>
              <a:rPr lang="en-US" sz="2700" dirty="0">
                <a:latin typeface="Times New Roman" panose="02020603050405020304" pitchFamily="18" charset="0"/>
                <a:cs typeface="Times New Roman" panose="02020603050405020304" pitchFamily="18" charset="0"/>
              </a:rPr>
              <a:t>This is an ensemble of algorithms, where we build models on the top of several weak</a:t>
            </a:r>
            <a:endParaRPr lang="en-IN" sz="2700" dirty="0">
              <a:latin typeface="+mn-lt"/>
            </a:endParaRPr>
          </a:p>
        </p:txBody>
      </p:sp>
      <p:pic>
        <p:nvPicPr>
          <p:cNvPr id="4" name="Picture 3">
            <a:extLst>
              <a:ext uri="{FF2B5EF4-FFF2-40B4-BE49-F238E27FC236}">
                <a16:creationId xmlns:a16="http://schemas.microsoft.com/office/drawing/2014/main" id="{7EFA3034-5D50-C450-9770-E859BA389022}"/>
              </a:ext>
            </a:extLst>
          </p:cNvPr>
          <p:cNvPicPr>
            <a:picLocks noChangeAspect="1"/>
          </p:cNvPicPr>
          <p:nvPr/>
        </p:nvPicPr>
        <p:blipFill>
          <a:blip r:embed="rId2"/>
          <a:stretch>
            <a:fillRect/>
          </a:stretch>
        </p:blipFill>
        <p:spPr>
          <a:xfrm>
            <a:off x="109182" y="135036"/>
            <a:ext cx="1767993" cy="719390"/>
          </a:xfrm>
          <a:prstGeom prst="rect">
            <a:avLst/>
          </a:prstGeom>
        </p:spPr>
      </p:pic>
      <p:pic>
        <p:nvPicPr>
          <p:cNvPr id="6" name="Picture 2" descr="ensemble-model">
            <a:extLst>
              <a:ext uri="{FF2B5EF4-FFF2-40B4-BE49-F238E27FC236}">
                <a16:creationId xmlns:a16="http://schemas.microsoft.com/office/drawing/2014/main" id="{6FA4AC5E-24EE-9BB3-7238-E9975694D1E7}"/>
              </a:ext>
            </a:extLst>
          </p:cNvPr>
          <p:cNvPicPr>
            <a:picLocks noChangeAspect="1" noChangeArrowheads="1"/>
          </p:cNvPicPr>
          <p:nvPr/>
        </p:nvPicPr>
        <p:blipFill>
          <a:blip r:embed="rId3" cstate="print"/>
          <a:srcRect/>
          <a:stretch>
            <a:fillRect/>
          </a:stretch>
        </p:blipFill>
        <p:spPr bwMode="auto">
          <a:xfrm>
            <a:off x="1384904" y="2275308"/>
            <a:ext cx="9603275" cy="4295255"/>
          </a:xfrm>
          <a:prstGeom prst="rect">
            <a:avLst/>
          </a:prstGeom>
          <a:noFill/>
        </p:spPr>
      </p:pic>
    </p:spTree>
    <p:extLst>
      <p:ext uri="{BB962C8B-B14F-4D97-AF65-F5344CB8AC3E}">
        <p14:creationId xmlns:p14="http://schemas.microsoft.com/office/powerpoint/2010/main" val="15123575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2F2579-1EA0-1A71-9ACD-258514BA9A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3E8A90-6C11-7E52-F86D-41086691B49A}"/>
              </a:ext>
            </a:extLst>
          </p:cNvPr>
          <p:cNvSpPr>
            <a:spLocks noGrp="1"/>
          </p:cNvSpPr>
          <p:nvPr>
            <p:ph type="title"/>
          </p:nvPr>
        </p:nvSpPr>
        <p:spPr>
          <a:xfrm>
            <a:off x="2143125" y="0"/>
            <a:ext cx="6096000" cy="1062038"/>
          </a:xfrm>
        </p:spPr>
        <p:txBody>
          <a:bodyPr>
            <a:normAutofit/>
          </a:bodyPr>
          <a:lstStyle/>
          <a:p>
            <a:r>
              <a:rPr lang="en-US" sz="4000" b="1" dirty="0"/>
              <a:t>Stacking</a:t>
            </a:r>
            <a:endParaRPr lang="en-IN" sz="4000" b="1" dirty="0">
              <a:latin typeface="+mn-lt"/>
            </a:endParaRPr>
          </a:p>
        </p:txBody>
      </p:sp>
      <p:pic>
        <p:nvPicPr>
          <p:cNvPr id="4" name="Picture 3">
            <a:extLst>
              <a:ext uri="{FF2B5EF4-FFF2-40B4-BE49-F238E27FC236}">
                <a16:creationId xmlns:a16="http://schemas.microsoft.com/office/drawing/2014/main" id="{56FD638A-E122-EAA4-6F36-5E7DE756E407}"/>
              </a:ext>
            </a:extLst>
          </p:cNvPr>
          <p:cNvPicPr>
            <a:picLocks noChangeAspect="1"/>
          </p:cNvPicPr>
          <p:nvPr/>
        </p:nvPicPr>
        <p:blipFill>
          <a:blip r:embed="rId2"/>
          <a:stretch>
            <a:fillRect/>
          </a:stretch>
        </p:blipFill>
        <p:spPr>
          <a:xfrm>
            <a:off x="109182" y="135036"/>
            <a:ext cx="1767993" cy="719390"/>
          </a:xfrm>
          <a:prstGeom prst="rect">
            <a:avLst/>
          </a:prstGeom>
        </p:spPr>
      </p:pic>
      <p:sp>
        <p:nvSpPr>
          <p:cNvPr id="3" name="Content Placeholder 2">
            <a:extLst>
              <a:ext uri="{FF2B5EF4-FFF2-40B4-BE49-F238E27FC236}">
                <a16:creationId xmlns:a16="http://schemas.microsoft.com/office/drawing/2014/main" id="{30CAB35B-FA95-DD25-9526-92F21AD80964}"/>
              </a:ext>
            </a:extLst>
          </p:cNvPr>
          <p:cNvSpPr>
            <a:spLocks noGrp="1"/>
          </p:cNvSpPr>
          <p:nvPr>
            <p:ph sz="half" idx="1"/>
          </p:nvPr>
        </p:nvSpPr>
        <p:spPr>
          <a:xfrm>
            <a:off x="752474" y="1132063"/>
            <a:ext cx="10848975" cy="4593874"/>
          </a:xfrm>
        </p:spPr>
        <p:txBody>
          <a:bodyPr>
            <a:normAutofit/>
          </a:bodyPr>
          <a:lstStyle/>
          <a:p>
            <a:pPr algn="just">
              <a:lnSpc>
                <a:spcPct val="150000"/>
              </a:lnSpc>
            </a:pPr>
            <a:r>
              <a:rPr lang="en-US" dirty="0"/>
              <a:t>Stacking is a process of learning how to create such a stronger model from all weak learners’ predictions.</a:t>
            </a:r>
          </a:p>
          <a:p>
            <a:pPr algn="just">
              <a:lnSpc>
                <a:spcPct val="150000"/>
              </a:lnSpc>
            </a:pPr>
            <a:r>
              <a:rPr lang="en-US" dirty="0"/>
              <a:t>Stacking is similar to boosting models they produce more robust predictors.</a:t>
            </a:r>
          </a:p>
          <a:p>
            <a:pPr algn="just">
              <a:lnSpc>
                <a:spcPct val="150000"/>
              </a:lnSpc>
            </a:pPr>
            <a:r>
              <a:rPr lang="en-US" dirty="0"/>
              <a:t>Blending is similar to the stacking approach, except the final model is learning the validation and testing data set along with predictions. </a:t>
            </a:r>
            <a:endParaRPr lang="en-IN" dirty="0"/>
          </a:p>
        </p:txBody>
      </p:sp>
    </p:spTree>
    <p:extLst>
      <p:ext uri="{BB962C8B-B14F-4D97-AF65-F5344CB8AC3E}">
        <p14:creationId xmlns:p14="http://schemas.microsoft.com/office/powerpoint/2010/main" val="27533491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5AF1B6-440B-6114-766D-8433D59F82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D91093-44E6-16A5-A3D7-2312D692CE31}"/>
              </a:ext>
            </a:extLst>
          </p:cNvPr>
          <p:cNvSpPr>
            <a:spLocks noGrp="1"/>
          </p:cNvSpPr>
          <p:nvPr>
            <p:ph type="title"/>
          </p:nvPr>
        </p:nvSpPr>
        <p:spPr>
          <a:xfrm>
            <a:off x="2143125" y="0"/>
            <a:ext cx="6096000" cy="1062038"/>
          </a:xfrm>
        </p:spPr>
        <p:txBody>
          <a:bodyPr>
            <a:normAutofit/>
          </a:bodyPr>
          <a:lstStyle/>
          <a:p>
            <a:r>
              <a:rPr lang="en-US" sz="4000" b="1" dirty="0"/>
              <a:t>Stacking</a:t>
            </a:r>
            <a:endParaRPr lang="en-IN" sz="4000" b="1" dirty="0">
              <a:latin typeface="+mn-lt"/>
            </a:endParaRPr>
          </a:p>
        </p:txBody>
      </p:sp>
      <p:pic>
        <p:nvPicPr>
          <p:cNvPr id="4" name="Picture 3">
            <a:extLst>
              <a:ext uri="{FF2B5EF4-FFF2-40B4-BE49-F238E27FC236}">
                <a16:creationId xmlns:a16="http://schemas.microsoft.com/office/drawing/2014/main" id="{9900D3B6-AB31-3B9B-232F-EF4B27D00B44}"/>
              </a:ext>
            </a:extLst>
          </p:cNvPr>
          <p:cNvPicPr>
            <a:picLocks noChangeAspect="1"/>
          </p:cNvPicPr>
          <p:nvPr/>
        </p:nvPicPr>
        <p:blipFill>
          <a:blip r:embed="rId2"/>
          <a:stretch>
            <a:fillRect/>
          </a:stretch>
        </p:blipFill>
        <p:spPr>
          <a:xfrm>
            <a:off x="109182" y="135036"/>
            <a:ext cx="1767993" cy="719390"/>
          </a:xfrm>
          <a:prstGeom prst="rect">
            <a:avLst/>
          </a:prstGeom>
        </p:spPr>
      </p:pic>
      <p:pic>
        <p:nvPicPr>
          <p:cNvPr id="7" name="Picture 2" descr="Stacking ensemble mechanism">
            <a:extLst>
              <a:ext uri="{FF2B5EF4-FFF2-40B4-BE49-F238E27FC236}">
                <a16:creationId xmlns:a16="http://schemas.microsoft.com/office/drawing/2014/main" id="{0491D2CA-8119-D595-1650-98011AB5B345}"/>
              </a:ext>
            </a:extLst>
          </p:cNvPr>
          <p:cNvPicPr>
            <a:picLocks noGrp="1" noChangeAspect="1" noChangeArrowheads="1"/>
          </p:cNvPicPr>
          <p:nvPr>
            <p:ph idx="1"/>
          </p:nvPr>
        </p:nvPicPr>
        <p:blipFill>
          <a:blip r:embed="rId3" cstate="print"/>
          <a:srcRect/>
          <a:stretch>
            <a:fillRect/>
          </a:stretch>
        </p:blipFill>
        <p:spPr bwMode="auto">
          <a:xfrm>
            <a:off x="1451580" y="1853754"/>
            <a:ext cx="9603274" cy="4335011"/>
          </a:xfrm>
          <a:prstGeom prst="rect">
            <a:avLst/>
          </a:prstGeom>
          <a:noFill/>
        </p:spPr>
      </p:pic>
    </p:spTree>
    <p:extLst>
      <p:ext uri="{BB962C8B-B14F-4D97-AF65-F5344CB8AC3E}">
        <p14:creationId xmlns:p14="http://schemas.microsoft.com/office/powerpoint/2010/main" val="12737152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D7AD31-3E73-5ADC-FF9D-AC2975A2E4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C116B2-6AF1-2192-0780-834760B17791}"/>
              </a:ext>
            </a:extLst>
          </p:cNvPr>
          <p:cNvSpPr>
            <a:spLocks noGrp="1"/>
          </p:cNvSpPr>
          <p:nvPr>
            <p:ph type="title"/>
          </p:nvPr>
        </p:nvSpPr>
        <p:spPr>
          <a:xfrm>
            <a:off x="2143125" y="0"/>
            <a:ext cx="6096000" cy="1062038"/>
          </a:xfrm>
        </p:spPr>
        <p:txBody>
          <a:bodyPr>
            <a:normAutofit/>
          </a:bodyPr>
          <a:lstStyle/>
          <a:p>
            <a:r>
              <a:rPr lang="en-US" sz="4000" b="1" dirty="0"/>
              <a:t>Stacking</a:t>
            </a:r>
            <a:endParaRPr lang="en-IN" sz="4000" b="1" dirty="0">
              <a:latin typeface="+mn-lt"/>
            </a:endParaRPr>
          </a:p>
        </p:txBody>
      </p:sp>
      <p:pic>
        <p:nvPicPr>
          <p:cNvPr id="4" name="Picture 3">
            <a:extLst>
              <a:ext uri="{FF2B5EF4-FFF2-40B4-BE49-F238E27FC236}">
                <a16:creationId xmlns:a16="http://schemas.microsoft.com/office/drawing/2014/main" id="{7E4E7E33-7016-63FE-9369-746F59827C16}"/>
              </a:ext>
            </a:extLst>
          </p:cNvPr>
          <p:cNvPicPr>
            <a:picLocks noChangeAspect="1"/>
          </p:cNvPicPr>
          <p:nvPr/>
        </p:nvPicPr>
        <p:blipFill>
          <a:blip r:embed="rId2"/>
          <a:stretch>
            <a:fillRect/>
          </a:stretch>
        </p:blipFill>
        <p:spPr>
          <a:xfrm>
            <a:off x="109182" y="135036"/>
            <a:ext cx="1767993" cy="719390"/>
          </a:xfrm>
          <a:prstGeom prst="rect">
            <a:avLst/>
          </a:prstGeom>
        </p:spPr>
      </p:pic>
      <p:pic>
        <p:nvPicPr>
          <p:cNvPr id="6" name="Picture 2" descr="ensemble-model">
            <a:extLst>
              <a:ext uri="{FF2B5EF4-FFF2-40B4-BE49-F238E27FC236}">
                <a16:creationId xmlns:a16="http://schemas.microsoft.com/office/drawing/2014/main" id="{BE4ACCC5-7538-C0F3-304D-476C2EB75476}"/>
              </a:ext>
            </a:extLst>
          </p:cNvPr>
          <p:cNvPicPr>
            <a:picLocks noGrp="1" noChangeAspect="1" noChangeArrowheads="1"/>
          </p:cNvPicPr>
          <p:nvPr>
            <p:ph idx="1"/>
          </p:nvPr>
        </p:nvPicPr>
        <p:blipFill>
          <a:blip r:embed="rId3" cstate="print"/>
          <a:srcRect/>
          <a:stretch>
            <a:fillRect/>
          </a:stretch>
        </p:blipFill>
        <p:spPr bwMode="auto">
          <a:xfrm>
            <a:off x="1451579" y="1853754"/>
            <a:ext cx="9603275" cy="4199727"/>
          </a:xfrm>
          <a:prstGeom prst="rect">
            <a:avLst/>
          </a:prstGeom>
          <a:noFill/>
        </p:spPr>
      </p:pic>
    </p:spTree>
    <p:extLst>
      <p:ext uri="{BB962C8B-B14F-4D97-AF65-F5344CB8AC3E}">
        <p14:creationId xmlns:p14="http://schemas.microsoft.com/office/powerpoint/2010/main" val="7698298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6CD4B1-F398-17EE-56BF-525A251DF0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AEF05C-D485-F466-7970-C58834A2C577}"/>
              </a:ext>
            </a:extLst>
          </p:cNvPr>
          <p:cNvSpPr>
            <a:spLocks noGrp="1"/>
          </p:cNvSpPr>
          <p:nvPr>
            <p:ph type="title"/>
          </p:nvPr>
        </p:nvSpPr>
        <p:spPr>
          <a:xfrm>
            <a:off x="2047875" y="0"/>
            <a:ext cx="6191250" cy="1062038"/>
          </a:xfrm>
        </p:spPr>
        <p:txBody>
          <a:bodyPr>
            <a:normAutofit/>
          </a:bodyPr>
          <a:lstStyle/>
          <a:p>
            <a:r>
              <a:rPr lang="en-US" sz="4000" b="1"/>
              <a:t>Conclusion</a:t>
            </a:r>
            <a:endParaRPr lang="en-IN" sz="4000" b="1" dirty="0">
              <a:latin typeface="+mn-lt"/>
            </a:endParaRPr>
          </a:p>
        </p:txBody>
      </p:sp>
      <p:pic>
        <p:nvPicPr>
          <p:cNvPr id="4" name="Picture 3">
            <a:extLst>
              <a:ext uri="{FF2B5EF4-FFF2-40B4-BE49-F238E27FC236}">
                <a16:creationId xmlns:a16="http://schemas.microsoft.com/office/drawing/2014/main" id="{15412A8F-63C5-F74C-ACBA-9417194225C8}"/>
              </a:ext>
            </a:extLst>
          </p:cNvPr>
          <p:cNvPicPr>
            <a:picLocks noChangeAspect="1"/>
          </p:cNvPicPr>
          <p:nvPr/>
        </p:nvPicPr>
        <p:blipFill>
          <a:blip r:embed="rId2"/>
          <a:stretch>
            <a:fillRect/>
          </a:stretch>
        </p:blipFill>
        <p:spPr>
          <a:xfrm>
            <a:off x="109182" y="135036"/>
            <a:ext cx="1767993" cy="719390"/>
          </a:xfrm>
          <a:prstGeom prst="rect">
            <a:avLst/>
          </a:prstGeom>
        </p:spPr>
      </p:pic>
      <p:sp>
        <p:nvSpPr>
          <p:cNvPr id="3" name="Content Placeholder 2">
            <a:extLst>
              <a:ext uri="{FF2B5EF4-FFF2-40B4-BE49-F238E27FC236}">
                <a16:creationId xmlns:a16="http://schemas.microsoft.com/office/drawing/2014/main" id="{CF90AE55-7CD7-56FD-1121-23BF62672D88}"/>
              </a:ext>
            </a:extLst>
          </p:cNvPr>
          <p:cNvSpPr>
            <a:spLocks noGrp="1"/>
          </p:cNvSpPr>
          <p:nvPr>
            <p:ph sz="half" idx="1"/>
          </p:nvPr>
        </p:nvSpPr>
        <p:spPr>
          <a:xfrm>
            <a:off x="752474" y="1132063"/>
            <a:ext cx="10848975" cy="4593874"/>
          </a:xfrm>
        </p:spPr>
        <p:txBody>
          <a:bodyPr>
            <a:normAutofit fontScale="85000" lnSpcReduction="10000"/>
          </a:bodyPr>
          <a:lstStyle/>
          <a:p>
            <a:pPr algn="just">
              <a:lnSpc>
                <a:spcPct val="150000"/>
              </a:lnSpc>
            </a:pPr>
            <a:r>
              <a:rPr lang="en-US" dirty="0"/>
              <a:t>An ensemble method is a technique which uses multiple independent similar or different models/weak learners to derive an output or make some predictions </a:t>
            </a:r>
          </a:p>
          <a:p>
            <a:pPr algn="just">
              <a:lnSpc>
                <a:spcPct val="150000"/>
              </a:lnSpc>
            </a:pPr>
            <a:r>
              <a:rPr lang="en-US" dirty="0"/>
              <a:t>Bagging, also known as bootstrap aggregation, is the ensemble learning method that is commonly used to improve the performance within a noisy dataset.</a:t>
            </a:r>
          </a:p>
          <a:p>
            <a:pPr algn="just">
              <a:lnSpc>
                <a:spcPct val="150000"/>
              </a:lnSpc>
            </a:pPr>
            <a:r>
              <a:rPr lang="en-US" dirty="0"/>
              <a:t>Boosting is an ensemble modeling technique that attempts to build a strong classifier from the number of weak classifiers.</a:t>
            </a:r>
          </a:p>
          <a:p>
            <a:pPr algn="just">
              <a:lnSpc>
                <a:spcPct val="150000"/>
              </a:lnSpc>
            </a:pPr>
            <a:r>
              <a:rPr lang="en-US" dirty="0"/>
              <a:t>Stacking is a process of learning how to create such a stronger model from all weak learners’ predictions.</a:t>
            </a:r>
          </a:p>
        </p:txBody>
      </p:sp>
    </p:spTree>
    <p:extLst>
      <p:ext uri="{BB962C8B-B14F-4D97-AF65-F5344CB8AC3E}">
        <p14:creationId xmlns:p14="http://schemas.microsoft.com/office/powerpoint/2010/main" val="27532627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9D97F-A062-7528-015C-25F5F056B6E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4FBF097-C69A-E537-E43A-D73040EBF065}"/>
              </a:ext>
            </a:extLst>
          </p:cNvPr>
          <p:cNvSpPr>
            <a:spLocks noGrp="1"/>
          </p:cNvSpPr>
          <p:nvPr>
            <p:ph sz="half" idx="1"/>
          </p:nvPr>
        </p:nvSpPr>
        <p:spPr/>
        <p:txBody>
          <a:bodyPr/>
          <a:lstStyle/>
          <a:p>
            <a:endParaRPr lang="en-IN"/>
          </a:p>
        </p:txBody>
      </p:sp>
      <p:sp>
        <p:nvSpPr>
          <p:cNvPr id="4" name="Content Placeholder 3">
            <a:extLst>
              <a:ext uri="{FF2B5EF4-FFF2-40B4-BE49-F238E27FC236}">
                <a16:creationId xmlns:a16="http://schemas.microsoft.com/office/drawing/2014/main" id="{2B8AC3A2-7594-E968-882B-3C81B495C6C4}"/>
              </a:ext>
            </a:extLst>
          </p:cNvPr>
          <p:cNvSpPr>
            <a:spLocks noGrp="1"/>
          </p:cNvSpPr>
          <p:nvPr>
            <p:ph sz="half" idx="2"/>
          </p:nvPr>
        </p:nvSpPr>
        <p:spPr/>
        <p:txBody>
          <a:bodyPr/>
          <a:lstStyle/>
          <a:p>
            <a:endParaRPr lang="en-IN"/>
          </a:p>
        </p:txBody>
      </p:sp>
    </p:spTree>
    <p:extLst>
      <p:ext uri="{BB962C8B-B14F-4D97-AF65-F5344CB8AC3E}">
        <p14:creationId xmlns:p14="http://schemas.microsoft.com/office/powerpoint/2010/main" val="3865243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75980" y="121389"/>
            <a:ext cx="1767993" cy="719390"/>
          </a:xfrm>
          <a:prstGeom prst="rect">
            <a:avLst/>
          </a:prstGeom>
        </p:spPr>
      </p:pic>
      <p:sp>
        <p:nvSpPr>
          <p:cNvPr id="7" name="Title 6"/>
          <p:cNvSpPr>
            <a:spLocks noGrp="1"/>
          </p:cNvSpPr>
          <p:nvPr>
            <p:ph type="title"/>
          </p:nvPr>
        </p:nvSpPr>
        <p:spPr/>
        <p:txBody>
          <a:bodyPr>
            <a:normAutofit fontScale="90000"/>
          </a:bodyPr>
          <a:lstStyle/>
          <a:p>
            <a:br>
              <a:rPr lang="en-IN" b="1" dirty="0"/>
            </a:br>
            <a:r>
              <a:rPr lang="en-IN" b="1" dirty="0"/>
              <a:t>What is Ensemble Learning?</a:t>
            </a:r>
            <a:br>
              <a:rPr lang="en-IN" b="1" dirty="0"/>
            </a:br>
            <a:endParaRPr lang="en-IN" dirty="0"/>
          </a:p>
        </p:txBody>
      </p:sp>
      <p:sp>
        <p:nvSpPr>
          <p:cNvPr id="8" name="Content Placeholder 7"/>
          <p:cNvSpPr>
            <a:spLocks noGrp="1"/>
          </p:cNvSpPr>
          <p:nvPr>
            <p:ph sz="half" idx="1"/>
          </p:nvPr>
        </p:nvSpPr>
        <p:spPr>
          <a:xfrm>
            <a:off x="838199" y="1583141"/>
            <a:ext cx="8315325" cy="4282269"/>
          </a:xfrm>
        </p:spPr>
        <p:txBody>
          <a:bodyPr>
            <a:normAutofit/>
          </a:bodyPr>
          <a:lstStyle/>
          <a:p>
            <a:pPr algn="just"/>
            <a:r>
              <a:rPr lang="en-US" dirty="0"/>
              <a:t>Ensemble learning is a machine learning paradigm where multiple models (often called "weak learners") are trained to solve the same problem and combined to get better performance. </a:t>
            </a:r>
          </a:p>
          <a:p>
            <a:pPr algn="just"/>
            <a:r>
              <a:rPr lang="en-US" dirty="0"/>
              <a:t>The core idea is that by combining the predictions of several models, the overall accuracy and robustness can be significantly improved compared to any single model. </a:t>
            </a:r>
          </a:p>
          <a:p>
            <a:pPr algn="just"/>
            <a:r>
              <a:rPr lang="en-US" dirty="0"/>
              <a:t>Think of it like a committee making a decision rather than an individual</a:t>
            </a:r>
            <a:endParaRPr lang="en-IN" dirty="0"/>
          </a:p>
        </p:txBody>
      </p:sp>
      <p:pic>
        <p:nvPicPr>
          <p:cNvPr id="1026" name="Picture 2" descr="https://cdn.gamma.app/m2o4hwa0nfohntu/generated-images/zLEWPfozPgVtLwOgNJ-P-.jpg"/>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9348444" y="2584652"/>
            <a:ext cx="2386794" cy="2386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1102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EDF6EB-3F15-69C8-EE23-352C3C96310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98D53A2C-C63F-79CB-3FF7-0A9EC6E7AAA5}"/>
              </a:ext>
            </a:extLst>
          </p:cNvPr>
          <p:cNvPicPr>
            <a:picLocks noChangeAspect="1"/>
          </p:cNvPicPr>
          <p:nvPr/>
        </p:nvPicPr>
        <p:blipFill>
          <a:blip r:embed="rId2"/>
          <a:stretch>
            <a:fillRect/>
          </a:stretch>
        </p:blipFill>
        <p:spPr>
          <a:xfrm>
            <a:off x="175980" y="121389"/>
            <a:ext cx="1767993" cy="719390"/>
          </a:xfrm>
          <a:prstGeom prst="rect">
            <a:avLst/>
          </a:prstGeom>
        </p:spPr>
      </p:pic>
      <p:sp>
        <p:nvSpPr>
          <p:cNvPr id="7" name="Title 6">
            <a:extLst>
              <a:ext uri="{FF2B5EF4-FFF2-40B4-BE49-F238E27FC236}">
                <a16:creationId xmlns:a16="http://schemas.microsoft.com/office/drawing/2014/main" id="{1FC23E33-A84A-7C26-ADE4-4E5C992158DE}"/>
              </a:ext>
            </a:extLst>
          </p:cNvPr>
          <p:cNvSpPr>
            <a:spLocks noGrp="1"/>
          </p:cNvSpPr>
          <p:nvPr>
            <p:ph type="title"/>
          </p:nvPr>
        </p:nvSpPr>
        <p:spPr>
          <a:xfrm>
            <a:off x="1943973" y="183427"/>
            <a:ext cx="6142752" cy="595313"/>
          </a:xfrm>
        </p:spPr>
        <p:txBody>
          <a:bodyPr>
            <a:normAutofit fontScale="90000"/>
          </a:bodyPr>
          <a:lstStyle/>
          <a:p>
            <a:br>
              <a:rPr lang="en-IN" b="1" dirty="0"/>
            </a:br>
            <a:r>
              <a:rPr lang="en-IN" b="1" dirty="0"/>
              <a:t>What is Ensemble Learning?</a:t>
            </a:r>
            <a:br>
              <a:rPr lang="en-IN" b="1" dirty="0"/>
            </a:br>
            <a:endParaRPr lang="en-IN" dirty="0"/>
          </a:p>
        </p:txBody>
      </p:sp>
      <p:sp>
        <p:nvSpPr>
          <p:cNvPr id="8" name="Content Placeholder 7">
            <a:extLst>
              <a:ext uri="{FF2B5EF4-FFF2-40B4-BE49-F238E27FC236}">
                <a16:creationId xmlns:a16="http://schemas.microsoft.com/office/drawing/2014/main" id="{BDD9C3C4-CB1D-2EC1-27AC-0D01E6A91383}"/>
              </a:ext>
            </a:extLst>
          </p:cNvPr>
          <p:cNvSpPr>
            <a:spLocks noGrp="1"/>
          </p:cNvSpPr>
          <p:nvPr>
            <p:ph sz="half" idx="1"/>
          </p:nvPr>
        </p:nvSpPr>
        <p:spPr>
          <a:xfrm>
            <a:off x="838199" y="1038225"/>
            <a:ext cx="10744201" cy="5276850"/>
          </a:xfrm>
        </p:spPr>
        <p:txBody>
          <a:bodyPr>
            <a:normAutofit/>
          </a:bodyPr>
          <a:lstStyle/>
          <a:p>
            <a:pPr algn="just"/>
            <a:r>
              <a:rPr lang="en-US" dirty="0"/>
              <a:t>An ensemble method is a technique which uses multiple independent similar or different models/weak learners to derive an output or make some predictions..</a:t>
            </a:r>
          </a:p>
          <a:p>
            <a:pPr algn="just"/>
            <a:r>
              <a:rPr lang="en-US" dirty="0"/>
              <a:t>The ensemble methods in machine learning combine the insights obtained from multiple learning models to facilitate accurate and improved decisions.</a:t>
            </a:r>
          </a:p>
          <a:p>
            <a:pPr algn="just"/>
            <a:r>
              <a:rPr lang="en-US" dirty="0"/>
              <a:t>Ensemble learning techniques is used to improve the accuracy, and performance of machine learning models.</a:t>
            </a:r>
          </a:p>
          <a:p>
            <a:pPr algn="just"/>
            <a:r>
              <a:rPr lang="en-US" dirty="0"/>
              <a:t>An ensemble can also be built with a combination of different models like Decision Trees, Neural Networks, SVM, Linear regression etc.</a:t>
            </a:r>
          </a:p>
          <a:p>
            <a:pPr algn="just"/>
            <a:r>
              <a:rPr lang="en-US" dirty="0"/>
              <a:t>Ensemble learning combines the mapping functions learned by different classifiers to generate an aggregated mapping function. </a:t>
            </a:r>
            <a:endParaRPr lang="en-IN" dirty="0"/>
          </a:p>
        </p:txBody>
      </p:sp>
    </p:spTree>
    <p:extLst>
      <p:ext uri="{BB962C8B-B14F-4D97-AF65-F5344CB8AC3E}">
        <p14:creationId xmlns:p14="http://schemas.microsoft.com/office/powerpoint/2010/main" val="3153169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A2BC77-6CE3-5CA6-D676-B88792EE9C5D}"/>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1B9B5623-624E-B868-CC8D-3075A528921F}"/>
              </a:ext>
            </a:extLst>
          </p:cNvPr>
          <p:cNvPicPr>
            <a:picLocks noChangeAspect="1"/>
          </p:cNvPicPr>
          <p:nvPr/>
        </p:nvPicPr>
        <p:blipFill>
          <a:blip r:embed="rId2"/>
          <a:stretch>
            <a:fillRect/>
          </a:stretch>
        </p:blipFill>
        <p:spPr>
          <a:xfrm>
            <a:off x="175980" y="121389"/>
            <a:ext cx="1767993" cy="719390"/>
          </a:xfrm>
          <a:prstGeom prst="rect">
            <a:avLst/>
          </a:prstGeom>
        </p:spPr>
      </p:pic>
      <p:sp>
        <p:nvSpPr>
          <p:cNvPr id="7" name="Title 6">
            <a:extLst>
              <a:ext uri="{FF2B5EF4-FFF2-40B4-BE49-F238E27FC236}">
                <a16:creationId xmlns:a16="http://schemas.microsoft.com/office/drawing/2014/main" id="{EB75D093-16C2-6283-1A71-A5A2C1604509}"/>
              </a:ext>
            </a:extLst>
          </p:cNvPr>
          <p:cNvSpPr>
            <a:spLocks noGrp="1"/>
          </p:cNvSpPr>
          <p:nvPr>
            <p:ph type="title"/>
          </p:nvPr>
        </p:nvSpPr>
        <p:spPr>
          <a:xfrm>
            <a:off x="1943973" y="183427"/>
            <a:ext cx="6142752" cy="595313"/>
          </a:xfrm>
        </p:spPr>
        <p:txBody>
          <a:bodyPr>
            <a:normAutofit fontScale="90000"/>
          </a:bodyPr>
          <a:lstStyle/>
          <a:p>
            <a:br>
              <a:rPr lang="en-IN" b="1" dirty="0"/>
            </a:br>
            <a:r>
              <a:rPr lang="en-IN" b="1" dirty="0"/>
              <a:t>What is Ensemble Learning?</a:t>
            </a:r>
            <a:br>
              <a:rPr lang="en-IN" b="1" dirty="0"/>
            </a:br>
            <a:endParaRPr lang="en-IN" dirty="0"/>
          </a:p>
        </p:txBody>
      </p:sp>
      <p:sp>
        <p:nvSpPr>
          <p:cNvPr id="3" name="Content Placeholder 2">
            <a:extLst>
              <a:ext uri="{FF2B5EF4-FFF2-40B4-BE49-F238E27FC236}">
                <a16:creationId xmlns:a16="http://schemas.microsoft.com/office/drawing/2014/main" id="{ADB3C6F8-1404-EF3B-7470-9DF0065CF73A}"/>
              </a:ext>
            </a:extLst>
          </p:cNvPr>
          <p:cNvSpPr>
            <a:spLocks noGrp="1"/>
          </p:cNvSpPr>
          <p:nvPr>
            <p:ph sz="half" idx="1"/>
          </p:nvPr>
        </p:nvSpPr>
        <p:spPr/>
        <p:txBody>
          <a:bodyPr/>
          <a:lstStyle/>
          <a:p>
            <a:endParaRPr lang="en-IN"/>
          </a:p>
        </p:txBody>
      </p:sp>
      <p:pic>
        <p:nvPicPr>
          <p:cNvPr id="4" name="Picture 2" descr="What is ensemble learning? - TechTalks">
            <a:extLst>
              <a:ext uri="{FF2B5EF4-FFF2-40B4-BE49-F238E27FC236}">
                <a16:creationId xmlns:a16="http://schemas.microsoft.com/office/drawing/2014/main" id="{75E57C1F-80F1-5B45-BF97-34D0C4DD6021}"/>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brightnessContrast contrast="40000"/>
                    </a14:imgEffect>
                  </a14:imgLayer>
                </a14:imgProps>
              </a:ext>
            </a:extLst>
          </a:blip>
          <a:srcRect/>
          <a:stretch>
            <a:fillRect/>
          </a:stretch>
        </p:blipFill>
        <p:spPr bwMode="auto">
          <a:xfrm>
            <a:off x="2107505" y="1265143"/>
            <a:ext cx="8265220" cy="4754657"/>
          </a:xfrm>
          <a:prstGeom prst="rect">
            <a:avLst/>
          </a:prstGeom>
          <a:noFill/>
        </p:spPr>
      </p:pic>
    </p:spTree>
    <p:extLst>
      <p:ext uri="{BB962C8B-B14F-4D97-AF65-F5344CB8AC3E}">
        <p14:creationId xmlns:p14="http://schemas.microsoft.com/office/powerpoint/2010/main" val="2171438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A1CB51-BFAD-CC05-1848-C435FFA7481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70281528-B8DC-7D48-EC57-A0EB1F7C1CA2}"/>
              </a:ext>
            </a:extLst>
          </p:cNvPr>
          <p:cNvPicPr>
            <a:picLocks noChangeAspect="1"/>
          </p:cNvPicPr>
          <p:nvPr/>
        </p:nvPicPr>
        <p:blipFill>
          <a:blip r:embed="rId2"/>
          <a:stretch>
            <a:fillRect/>
          </a:stretch>
        </p:blipFill>
        <p:spPr>
          <a:xfrm>
            <a:off x="175980" y="121389"/>
            <a:ext cx="1767993" cy="719390"/>
          </a:xfrm>
          <a:prstGeom prst="rect">
            <a:avLst/>
          </a:prstGeom>
        </p:spPr>
      </p:pic>
      <p:sp>
        <p:nvSpPr>
          <p:cNvPr id="7" name="Title 6">
            <a:extLst>
              <a:ext uri="{FF2B5EF4-FFF2-40B4-BE49-F238E27FC236}">
                <a16:creationId xmlns:a16="http://schemas.microsoft.com/office/drawing/2014/main" id="{8ED684F2-B262-0AA1-5F00-90CA6B92A97D}"/>
              </a:ext>
            </a:extLst>
          </p:cNvPr>
          <p:cNvSpPr>
            <a:spLocks noGrp="1"/>
          </p:cNvSpPr>
          <p:nvPr>
            <p:ph type="title"/>
          </p:nvPr>
        </p:nvSpPr>
        <p:spPr>
          <a:xfrm>
            <a:off x="1943973" y="183427"/>
            <a:ext cx="6142752" cy="595313"/>
          </a:xfrm>
        </p:spPr>
        <p:txBody>
          <a:bodyPr>
            <a:normAutofit fontScale="90000"/>
          </a:bodyPr>
          <a:lstStyle/>
          <a:p>
            <a:br>
              <a:rPr lang="en-IN" b="1" dirty="0"/>
            </a:br>
            <a:r>
              <a:rPr lang="en-IN" b="1" dirty="0"/>
              <a:t>What is Ensemble Learning?</a:t>
            </a:r>
            <a:br>
              <a:rPr lang="en-IN" b="1" dirty="0"/>
            </a:br>
            <a:endParaRPr lang="en-IN" dirty="0"/>
          </a:p>
        </p:txBody>
      </p:sp>
      <p:sp>
        <p:nvSpPr>
          <p:cNvPr id="3" name="Content Placeholder 2">
            <a:extLst>
              <a:ext uri="{FF2B5EF4-FFF2-40B4-BE49-F238E27FC236}">
                <a16:creationId xmlns:a16="http://schemas.microsoft.com/office/drawing/2014/main" id="{F43E3323-0C2C-8B7E-C1C8-5DD39B2473C5}"/>
              </a:ext>
            </a:extLst>
          </p:cNvPr>
          <p:cNvSpPr>
            <a:spLocks noGrp="1"/>
          </p:cNvSpPr>
          <p:nvPr>
            <p:ph sz="half" idx="1"/>
          </p:nvPr>
        </p:nvSpPr>
        <p:spPr/>
        <p:txBody>
          <a:bodyPr/>
          <a:lstStyle/>
          <a:p>
            <a:endParaRPr lang="en-IN"/>
          </a:p>
        </p:txBody>
      </p:sp>
      <p:pic>
        <p:nvPicPr>
          <p:cNvPr id="2" name="Content Placeholder 5">
            <a:extLst>
              <a:ext uri="{FF2B5EF4-FFF2-40B4-BE49-F238E27FC236}">
                <a16:creationId xmlns:a16="http://schemas.microsoft.com/office/drawing/2014/main" id="{A0AFC8CA-6195-253B-F17F-F1B52E477E23}"/>
              </a:ext>
            </a:extLst>
          </p:cNvPr>
          <p:cNvPicPr>
            <a:picLocks noChangeAspect="1"/>
          </p:cNvPicPr>
          <p:nvPr/>
        </p:nvPicPr>
        <p:blipFill>
          <a:blip r:embed="rId3" cstate="print"/>
          <a:stretch>
            <a:fillRect/>
          </a:stretch>
        </p:blipFill>
        <p:spPr>
          <a:xfrm>
            <a:off x="1451580" y="1038225"/>
            <a:ext cx="9603274" cy="5505450"/>
          </a:xfrm>
          <a:prstGeom prst="rect">
            <a:avLst/>
          </a:prstGeom>
        </p:spPr>
      </p:pic>
    </p:spTree>
    <p:extLst>
      <p:ext uri="{BB962C8B-B14F-4D97-AF65-F5344CB8AC3E}">
        <p14:creationId xmlns:p14="http://schemas.microsoft.com/office/powerpoint/2010/main" val="19476433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p:cNvSpPr>
            <a:spLocks noGrp="1"/>
          </p:cNvSpPr>
          <p:nvPr>
            <p:ph type="subTitle" idx="1"/>
          </p:nvPr>
        </p:nvSpPr>
        <p:spPr>
          <a:xfrm>
            <a:off x="1953375" y="1161917"/>
            <a:ext cx="9144000" cy="1655762"/>
          </a:xfrm>
        </p:spPr>
        <p:txBody>
          <a:bodyPr/>
          <a:lstStyle/>
          <a:p>
            <a:pPr algn="l"/>
            <a:r>
              <a:rPr lang="en-US" dirty="0"/>
              <a:t>Bagging: Build models independently on random subsets of data</a:t>
            </a:r>
          </a:p>
          <a:p>
            <a:pPr algn="l"/>
            <a:r>
              <a:rPr lang="en-US" dirty="0"/>
              <a:t>Boosting: Build models sequentially to correct predecessor errors</a:t>
            </a:r>
          </a:p>
          <a:p>
            <a:pPr algn="l"/>
            <a:r>
              <a:rPr lang="en-US" dirty="0"/>
              <a:t>Stacking: Combine different types of models</a:t>
            </a:r>
            <a:endParaRPr lang="en-IN" dirty="0"/>
          </a:p>
        </p:txBody>
      </p:sp>
      <p:pic>
        <p:nvPicPr>
          <p:cNvPr id="5" name="Picture 4"/>
          <p:cNvPicPr>
            <a:picLocks noChangeAspect="1"/>
          </p:cNvPicPr>
          <p:nvPr/>
        </p:nvPicPr>
        <p:blipFill>
          <a:blip r:embed="rId2"/>
          <a:stretch>
            <a:fillRect/>
          </a:stretch>
        </p:blipFill>
        <p:spPr>
          <a:xfrm>
            <a:off x="109182" y="135036"/>
            <a:ext cx="1767993" cy="719390"/>
          </a:xfrm>
          <a:prstGeom prst="rect">
            <a:avLst/>
          </a:prstGeom>
        </p:spPr>
      </p:pic>
      <p:sp>
        <p:nvSpPr>
          <p:cNvPr id="9" name="Rectangle 2"/>
          <p:cNvSpPr>
            <a:spLocks noGrp="1" noChangeArrowheads="1"/>
          </p:cNvSpPr>
          <p:nvPr>
            <p:ph type="ctrTitle"/>
          </p:nvPr>
        </p:nvSpPr>
        <p:spPr bwMode="auto">
          <a:xfrm>
            <a:off x="2062162" y="80659"/>
            <a:ext cx="67627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lgn="l" eaLnBrk="0" fontAlgn="base" hangingPunct="0">
              <a:lnSpc>
                <a:spcPct val="100000"/>
              </a:lnSpc>
              <a:spcAft>
                <a:spcPct val="0"/>
              </a:spcAft>
            </a:pPr>
            <a:r>
              <a:rPr lang="en-IN" sz="4000" dirty="0"/>
              <a:t>Types of Ensemble Methods:</a:t>
            </a:r>
            <a:endParaRPr kumimoji="0" lang="en-US" altLang="en-US" sz="4000" b="0" i="0" u="none" strike="noStrike" cap="none" normalizeH="0" baseline="0" dirty="0">
              <a:ln>
                <a:noFill/>
              </a:ln>
              <a:solidFill>
                <a:schemeClr val="tx1"/>
              </a:solidFill>
              <a:effectLst/>
              <a:latin typeface="Arial" panose="020B0604020202020204" pitchFamily="34" charset="0"/>
            </a:endParaRPr>
          </a:p>
        </p:txBody>
      </p:sp>
      <p:pic>
        <p:nvPicPr>
          <p:cNvPr id="2" name="Picture 2" descr="Ensemble Methods - Overview, Categories, Main Types">
            <a:extLst>
              <a:ext uri="{FF2B5EF4-FFF2-40B4-BE49-F238E27FC236}">
                <a16:creationId xmlns:a16="http://schemas.microsoft.com/office/drawing/2014/main" id="{4ED95F33-0967-D66E-C45F-9D8C8E0C8969}"/>
              </a:ext>
            </a:extLst>
          </p:cNvPr>
          <p:cNvPicPr>
            <a:picLocks noChangeAspect="1" noChangeArrowheads="1"/>
          </p:cNvPicPr>
          <p:nvPr/>
        </p:nvPicPr>
        <p:blipFill>
          <a:blip r:embed="rId3" cstate="print"/>
          <a:srcRect/>
          <a:stretch>
            <a:fillRect/>
          </a:stretch>
        </p:blipFill>
        <p:spPr bwMode="auto">
          <a:xfrm>
            <a:off x="2351220" y="3029126"/>
            <a:ext cx="7944555" cy="3232347"/>
          </a:xfrm>
          <a:prstGeom prst="rect">
            <a:avLst/>
          </a:prstGeom>
          <a:noFill/>
        </p:spPr>
      </p:pic>
    </p:spTree>
    <p:extLst>
      <p:ext uri="{BB962C8B-B14F-4D97-AF65-F5344CB8AC3E}">
        <p14:creationId xmlns:p14="http://schemas.microsoft.com/office/powerpoint/2010/main" val="3049897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0225" y="236791"/>
            <a:ext cx="9896475" cy="741110"/>
          </a:xfrm>
        </p:spPr>
        <p:txBody>
          <a:bodyPr/>
          <a:lstStyle/>
          <a:p>
            <a:r>
              <a:rPr lang="en-US" dirty="0">
                <a:latin typeface="Times New Roman" panose="02020603050405020304" pitchFamily="18" charset="0"/>
                <a:cs typeface="Times New Roman" panose="02020603050405020304" pitchFamily="18" charset="0"/>
              </a:rPr>
              <a:t>What is Bagging (Bootstrap Aggregating)?</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66800" y="1392743"/>
            <a:ext cx="10515600" cy="4507995"/>
          </a:xfrm>
        </p:spPr>
        <p:txBody>
          <a:bodyPr>
            <a:normAutofit lnSpcReduction="10000"/>
          </a:bodyPr>
          <a:lstStyle/>
          <a:p>
            <a:pPr algn="just"/>
            <a:r>
              <a:rPr lang="en-US" dirty="0">
                <a:solidFill>
                  <a:srgbClr val="202124"/>
                </a:solidFill>
                <a:latin typeface="Times New Roman" panose="02020603050405020304" pitchFamily="18" charset="0"/>
                <a:cs typeface="Times New Roman" panose="02020603050405020304" pitchFamily="18" charset="0"/>
              </a:rPr>
              <a:t>Bagging, also known as bootstrap aggregation, is </a:t>
            </a:r>
            <a:r>
              <a:rPr lang="en-US" dirty="0">
                <a:solidFill>
                  <a:srgbClr val="040C28"/>
                </a:solidFill>
                <a:latin typeface="Times New Roman" panose="02020603050405020304" pitchFamily="18" charset="0"/>
                <a:cs typeface="Times New Roman" panose="02020603050405020304" pitchFamily="18" charset="0"/>
              </a:rPr>
              <a:t>the ensemble learning method that is commonly used to improve the performance within a noisy dataset</a:t>
            </a:r>
            <a:r>
              <a:rPr lang="en-US" dirty="0">
                <a:solidFill>
                  <a:srgbClr val="202124"/>
                </a:solidFill>
                <a:latin typeface="Times New Roman" panose="02020603050405020304" pitchFamily="18" charset="0"/>
                <a:cs typeface="Times New Roman" panose="02020603050405020304" pitchFamily="18" charset="0"/>
              </a:rPr>
              <a:t>.</a:t>
            </a:r>
            <a:endParaRPr lang="en-US" sz="3200" dirty="0">
              <a:latin typeface="Times New Roman" panose="02020603050405020304" pitchFamily="18" charset="0"/>
              <a:cs typeface="Times New Roman" panose="02020603050405020304" pitchFamily="18" charset="0"/>
            </a:endParaRPr>
          </a:p>
          <a:p>
            <a:pPr algn="just"/>
            <a:r>
              <a:rPr lang="en-US" dirty="0">
                <a:solidFill>
                  <a:srgbClr val="51565E"/>
                </a:solidFill>
                <a:latin typeface="Times New Roman" panose="02020603050405020304" pitchFamily="18" charset="0"/>
                <a:cs typeface="Times New Roman" panose="02020603050405020304" pitchFamily="18" charset="0"/>
              </a:rPr>
              <a:t>Bagging of data and is used for both regression and classification models</a:t>
            </a:r>
            <a:r>
              <a:rPr lang="en-US" sz="3200" dirty="0">
                <a:latin typeface="Times New Roman" panose="02020603050405020304" pitchFamily="18" charset="0"/>
                <a:cs typeface="Times New Roman" panose="02020603050405020304" pitchFamily="18" charset="0"/>
              </a:rPr>
              <a:t>.</a:t>
            </a:r>
          </a:p>
          <a:p>
            <a:pPr algn="just"/>
            <a:r>
              <a:rPr lang="en-US" dirty="0">
                <a:solidFill>
                  <a:srgbClr val="273239"/>
                </a:solidFill>
                <a:latin typeface="Times New Roman" panose="02020603050405020304" pitchFamily="18" charset="0"/>
                <a:cs typeface="Times New Roman" panose="02020603050405020304" pitchFamily="18" charset="0"/>
              </a:rPr>
              <a:t> It is a homogeneous weak learners’ model that learns from each other independently in parallel and combines them for determining the model average.</a:t>
            </a:r>
            <a:endParaRPr lang="en-US" sz="3200" dirty="0">
              <a:latin typeface="Times New Roman" panose="02020603050405020304" pitchFamily="18" charset="0"/>
              <a:cs typeface="Times New Roman" panose="02020603050405020304" pitchFamily="18" charset="0"/>
            </a:endParaRPr>
          </a:p>
          <a:p>
            <a:pPr algn="just"/>
            <a:r>
              <a:rPr lang="en-US" dirty="0">
                <a:solidFill>
                  <a:srgbClr val="4D5156"/>
                </a:solidFill>
                <a:latin typeface="Times New Roman" panose="02020603050405020304" pitchFamily="18" charset="0"/>
                <a:cs typeface="Times New Roman" panose="02020603050405020304" pitchFamily="18" charset="0"/>
              </a:rPr>
              <a:t>Bootstrapping is a sampling technique where samples are derived from the whole population (set).</a:t>
            </a:r>
          </a:p>
          <a:p>
            <a:pPr algn="just"/>
            <a:r>
              <a:rPr lang="en-US" dirty="0">
                <a:solidFill>
                  <a:srgbClr val="51565E"/>
                </a:solidFill>
                <a:latin typeface="Times New Roman" panose="02020603050405020304" pitchFamily="18" charset="0"/>
                <a:cs typeface="Times New Roman" panose="02020603050405020304" pitchFamily="18" charset="0"/>
              </a:rPr>
              <a:t>It improves the model’s accuracy.</a:t>
            </a:r>
          </a:p>
        </p:txBody>
      </p:sp>
      <p:pic>
        <p:nvPicPr>
          <p:cNvPr id="5" name="Picture 4"/>
          <p:cNvPicPr>
            <a:picLocks noChangeAspect="1"/>
          </p:cNvPicPr>
          <p:nvPr/>
        </p:nvPicPr>
        <p:blipFill>
          <a:blip r:embed="rId2"/>
          <a:stretch>
            <a:fillRect/>
          </a:stretch>
        </p:blipFill>
        <p:spPr>
          <a:xfrm>
            <a:off x="103112" y="230188"/>
            <a:ext cx="1767993" cy="719390"/>
          </a:xfrm>
          <a:prstGeom prst="rect">
            <a:avLst/>
          </a:prstGeom>
        </p:spPr>
      </p:pic>
    </p:spTree>
    <p:extLst>
      <p:ext uri="{BB962C8B-B14F-4D97-AF65-F5344CB8AC3E}">
        <p14:creationId xmlns:p14="http://schemas.microsoft.com/office/powerpoint/2010/main" val="3811639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54426"/>
            <a:ext cx="10515600" cy="836262"/>
          </a:xfrm>
        </p:spPr>
        <p:txBody>
          <a:bodyPr>
            <a:normAutofit/>
          </a:bodyPr>
          <a:lstStyle/>
          <a:p>
            <a:r>
              <a:rPr lang="en-US" b="1" dirty="0">
                <a:latin typeface="Times New Roman" panose="02020603050405020304" pitchFamily="18" charset="0"/>
                <a:cs typeface="Times New Roman" panose="02020603050405020304" pitchFamily="18" charset="0"/>
              </a:rPr>
              <a:t> How Bagging Works</a:t>
            </a:r>
            <a:endParaRPr lang="en-IN" dirty="0"/>
          </a:p>
        </p:txBody>
      </p:sp>
      <p:sp>
        <p:nvSpPr>
          <p:cNvPr id="3" name="Content Placeholder 2"/>
          <p:cNvSpPr>
            <a:spLocks noGrp="1"/>
          </p:cNvSpPr>
          <p:nvPr>
            <p:ph idx="1"/>
          </p:nvPr>
        </p:nvSpPr>
        <p:spPr/>
        <p:txBody>
          <a:bodyPr>
            <a:normAutofit/>
          </a:bodyPr>
          <a:lstStyle/>
          <a:p>
            <a:r>
              <a:rPr lang="en-US" sz="2400" dirty="0"/>
              <a:t>Take random samples from training data with replacement</a:t>
            </a:r>
          </a:p>
          <a:p>
            <a:r>
              <a:rPr lang="en-US" sz="2400" dirty="0"/>
              <a:t>Train a model on each sample</a:t>
            </a:r>
          </a:p>
          <a:p>
            <a:r>
              <a:rPr lang="en-US" sz="2400" dirty="0"/>
              <a:t>Predict using each model</a:t>
            </a:r>
          </a:p>
          <a:p>
            <a:r>
              <a:rPr lang="en-US" sz="2400" b="1" dirty="0"/>
              <a:t>Aggregate predictions</a:t>
            </a:r>
            <a:endParaRPr lang="en-US" sz="2400" dirty="0"/>
          </a:p>
          <a:p>
            <a:r>
              <a:rPr lang="en-US" sz="2400" dirty="0"/>
              <a:t>Classification: majority vote</a:t>
            </a:r>
          </a:p>
          <a:p>
            <a:r>
              <a:rPr lang="en-US" sz="2400" dirty="0"/>
              <a:t>Regression: average predictions</a:t>
            </a:r>
          </a:p>
          <a:p>
            <a:pPr algn="just">
              <a:lnSpc>
                <a:spcPct val="150000"/>
              </a:lnSpc>
            </a:pPr>
            <a:endParaRPr lang="en-IN" sz="24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109182" y="135036"/>
            <a:ext cx="1767993" cy="719390"/>
          </a:xfrm>
          <a:prstGeom prst="rect">
            <a:avLst/>
          </a:prstGeom>
        </p:spPr>
      </p:pic>
    </p:spTree>
    <p:extLst>
      <p:ext uri="{BB962C8B-B14F-4D97-AF65-F5344CB8AC3E}">
        <p14:creationId xmlns:p14="http://schemas.microsoft.com/office/powerpoint/2010/main" val="62904934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2341</TotalTime>
  <Words>1262</Words>
  <Application>Microsoft Office PowerPoint</Application>
  <PresentationFormat>Widescreen</PresentationFormat>
  <Paragraphs>132</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Calibri Light</vt:lpstr>
      <vt:lpstr>Gill Sans MT</vt:lpstr>
      <vt:lpstr>Times New Roman</vt:lpstr>
      <vt:lpstr>Office Theme</vt:lpstr>
      <vt:lpstr>PowerPoint Presentation</vt:lpstr>
      <vt:lpstr>    2.Bagging Explained Delving into Bootstrap Aggregating and its benefits.   </vt:lpstr>
      <vt:lpstr> What is Ensemble Learning? </vt:lpstr>
      <vt:lpstr> What is Ensemble Learning? </vt:lpstr>
      <vt:lpstr> What is Ensemble Learning? </vt:lpstr>
      <vt:lpstr> What is Ensemble Learning? </vt:lpstr>
      <vt:lpstr>Types of Ensemble Methods:</vt:lpstr>
      <vt:lpstr>What is Bagging (Bootstrap Aggregating)?</vt:lpstr>
      <vt:lpstr> How Bagging Works</vt:lpstr>
      <vt:lpstr> How Bagging Works</vt:lpstr>
      <vt:lpstr> How Bagging Works</vt:lpstr>
      <vt:lpstr> What are Random Forests? </vt:lpstr>
      <vt:lpstr>Why Use Bagging &amp; Random Forests?</vt:lpstr>
      <vt:lpstr>How Random Forest Works</vt:lpstr>
      <vt:lpstr>How Random Forest Works</vt:lpstr>
      <vt:lpstr>How Random Forest Works</vt:lpstr>
      <vt:lpstr>How Random Forest Works</vt:lpstr>
      <vt:lpstr> Where are They Used? Practical Applications </vt:lpstr>
      <vt:lpstr>Example</vt:lpstr>
      <vt:lpstr>Bagging </vt:lpstr>
      <vt:lpstr>Bagging </vt:lpstr>
      <vt:lpstr>ADAPTIVE BOOSTING (ADABOOST): This is an ensemble of algorithms, where we build models on the top of several weak</vt:lpstr>
      <vt:lpstr>Stacking</vt:lpstr>
      <vt:lpstr>Stacking</vt:lpstr>
      <vt:lpstr>Stacking</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 Manika Prasuna</dc:creator>
  <cp:lastModifiedBy>P Manika Prasuna</cp:lastModifiedBy>
  <cp:revision>71</cp:revision>
  <dcterms:created xsi:type="dcterms:W3CDTF">2025-05-12T05:57:37Z</dcterms:created>
  <dcterms:modified xsi:type="dcterms:W3CDTF">2025-09-22T04:08:08Z</dcterms:modified>
</cp:coreProperties>
</file>

<file path=docProps/thumbnail.jpeg>
</file>